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30"/>
  </p:notesMasterIdLst>
  <p:sldIdLst>
    <p:sldId id="330" r:id="rId2"/>
    <p:sldId id="285" r:id="rId3"/>
    <p:sldId id="259" r:id="rId4"/>
    <p:sldId id="258" r:id="rId5"/>
    <p:sldId id="337" r:id="rId6"/>
    <p:sldId id="317" r:id="rId7"/>
    <p:sldId id="318" r:id="rId8"/>
    <p:sldId id="319" r:id="rId9"/>
    <p:sldId id="320" r:id="rId10"/>
    <p:sldId id="260" r:id="rId11"/>
    <p:sldId id="323" r:id="rId12"/>
    <p:sldId id="324" r:id="rId13"/>
    <p:sldId id="266" r:id="rId14"/>
    <p:sldId id="264" r:id="rId15"/>
    <p:sldId id="325" r:id="rId16"/>
    <p:sldId id="268" r:id="rId17"/>
    <p:sldId id="326" r:id="rId18"/>
    <p:sldId id="269" r:id="rId19"/>
    <p:sldId id="263" r:id="rId20"/>
    <p:sldId id="333" r:id="rId21"/>
    <p:sldId id="257" r:id="rId22"/>
    <p:sldId id="316" r:id="rId23"/>
    <p:sldId id="338" r:id="rId24"/>
    <p:sldId id="261" r:id="rId25"/>
    <p:sldId id="335" r:id="rId26"/>
    <p:sldId id="332" r:id="rId27"/>
    <p:sldId id="334" r:id="rId28"/>
    <p:sldId id="336" r:id="rId29"/>
  </p:sldIdLst>
  <p:sldSz cx="9144000" cy="5143500" type="screen16x9"/>
  <p:notesSz cx="6858000" cy="9144000"/>
  <p:embeddedFontLst>
    <p:embeddedFont>
      <p:font typeface="ADLaM Display" panose="02010000000000000000" pitchFamily="2" charset="0"/>
      <p:regular r:id="rId31"/>
    </p:embeddedFont>
    <p:embeddedFont>
      <p:font typeface="Josefin Sans" pitchFamily="2" charset="0"/>
      <p:regular r:id="rId32"/>
      <p:bold r:id="rId33"/>
      <p:italic r:id="rId34"/>
      <p:boldItalic r:id="rId35"/>
    </p:embeddedFont>
    <p:embeddedFont>
      <p:font typeface="Josefin Sans Light" pitchFamily="2" charset="0"/>
      <p:regular r:id="rId36"/>
      <p:bold r:id="rId37"/>
      <p:italic r:id="rId38"/>
      <p:boldItalic r:id="rId39"/>
    </p:embeddedFont>
    <p:embeddedFont>
      <p:font typeface="Rockwell" panose="02060603020205020403" pitchFamily="18"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6E12003-CB82-27C1-525C-A9EC2813D8C7}" name="Aatsend Lkhagvadorj" initials="AL" userId="S::al6825a@american.edu::0dd9c2a3-94e2-4852-abbc-3ca5d82c60a1" providerId="AD"/>
  <p188:author id="{8B0318EF-AE8E-DF6C-5E8B-C61A0C874F2B}" name="Paschalina Paraschou" initials="PP" userId="S::pp3639a@american.edu::19407563-8715-4fb9-aa64-998b6bfbb7c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E2FA"/>
    <a:srgbClr val="006FC2"/>
    <a:srgbClr val="4A3C57"/>
    <a:srgbClr val="413F62"/>
    <a:srgbClr val="007AD9"/>
    <a:srgbClr val="0C4A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D6D6CA-4E36-0B53-C42F-D7FA5EC9D998}" v="1" dt="2023-10-30T01:14:47.641"/>
    <p1510:client id="{25CD6A8F-2047-9534-01BE-AA9138CEEF67}" v="3" dt="2023-10-30T00:28:57.757"/>
    <p1510:client id="{328CB55D-0E22-E906-1009-EF968F955044}" v="51" dt="2023-10-30T01:21:06.951"/>
    <p1510:client id="{38894D75-C947-4646-A067-C882212CA9B8}" v="474" dt="2023-10-30T02:22:27.845"/>
    <p1510:client id="{3A05DBCE-5E26-B46D-5382-182E85EC5A78}" v="356" dt="2023-10-30T00:35:12.435"/>
    <p1510:client id="{4A7C3A4B-592C-3C7C-BA9C-E395EADECE53}" v="374" dt="2023-10-30T00:30:51.593"/>
    <p1510:client id="{7C9C760E-82D4-4E35-AD6C-D8A040872907}" v="415" dt="2023-10-29T20:49:21.368"/>
    <p1510:client id="{7F89AE07-00B5-AD82-6322-3406738883E6}" v="1" dt="2023-10-30T00:32:11.437"/>
    <p1510:client id="{84E4ABA9-EC63-C4B7-C020-BBA0E6C08280}" v="2" dt="2023-10-30T01:35:12.664"/>
    <p1510:client id="{9EB5B1F3-5F06-BF2F-E004-6E1D83F8BAAF}" v="86" dt="2023-10-30T02:22:18.299"/>
    <p1510:client id="{CE0E1523-D6DB-27A4-1C40-066B7369E5AB}" v="6" dt="2023-10-30T01:13:46.864"/>
    <p1510:client id="{FD12471A-58EB-F253-1FC7-A307BDC4ADB4}" v="709" dt="2023-10-29T23:41:36.944"/>
  </p1510:revLst>
</p1510:revInfo>
</file>

<file path=ppt/tableStyles.xml><?xml version="1.0" encoding="utf-8"?>
<a:tblStyleLst xmlns:a="http://schemas.openxmlformats.org/drawingml/2006/main" def="{1D04DA4D-048C-4797-A15E-4AC768533D64}">
  <a:tblStyle styleId="{1D04DA4D-048C-4797-A15E-4AC768533D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C58FA8-85E3-4170-99D8-5B973838018F}"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A052FD21-300B-4778-A86F-B2E50C929C22}">
      <dgm:prSet phldrT="[Text]" phldr="0"/>
      <dgm:spPr/>
      <dgm:t>
        <a:bodyPr/>
        <a:lstStyle/>
        <a:p>
          <a:pPr rtl="0"/>
          <a:r>
            <a:rPr lang="en-US"/>
            <a:t> Program</a:t>
          </a:r>
        </a:p>
      </dgm:t>
    </dgm:pt>
    <dgm:pt modelId="{CE97B604-6209-4D35-A776-8BF3D3837C39}" type="parTrans" cxnId="{B0DD54C4-B1CC-458C-91B7-ED551FF260DE}">
      <dgm:prSet/>
      <dgm:spPr/>
      <dgm:t>
        <a:bodyPr/>
        <a:lstStyle/>
        <a:p>
          <a:endParaRPr lang="en-US"/>
        </a:p>
      </dgm:t>
    </dgm:pt>
    <dgm:pt modelId="{E36D2677-173A-4DA1-BCE9-10E3FEEE7EDC}" type="sibTrans" cxnId="{B0DD54C4-B1CC-458C-91B7-ED551FF260DE}">
      <dgm:prSet/>
      <dgm:spPr/>
      <dgm:t>
        <a:bodyPr/>
        <a:lstStyle/>
        <a:p>
          <a:endParaRPr lang="en-US"/>
        </a:p>
      </dgm:t>
    </dgm:pt>
    <dgm:pt modelId="{523EC461-C30B-4F15-88A8-E2ECE9FDFED0}">
      <dgm:prSet phldrT="[Text]" phldr="0"/>
      <dgm:spPr/>
      <dgm:t>
        <a:bodyPr/>
        <a:lstStyle/>
        <a:p>
          <a:pPr rtl="0"/>
          <a:r>
            <a:rPr lang="en-US"/>
            <a:t>Agriculture</a:t>
          </a:r>
        </a:p>
      </dgm:t>
    </dgm:pt>
    <dgm:pt modelId="{AA123B87-0D71-4DB3-86BE-0C1A5EF98350}" type="parTrans" cxnId="{F3D59318-9CF0-4760-8730-1AFC1F1E7109}">
      <dgm:prSet/>
      <dgm:spPr/>
      <dgm:t>
        <a:bodyPr/>
        <a:lstStyle/>
        <a:p>
          <a:endParaRPr lang="en-US"/>
        </a:p>
      </dgm:t>
    </dgm:pt>
    <dgm:pt modelId="{352142DF-C9B3-4786-92C2-F7BB852DC424}" type="sibTrans" cxnId="{F3D59318-9CF0-4760-8730-1AFC1F1E7109}">
      <dgm:prSet/>
      <dgm:spPr/>
      <dgm:t>
        <a:bodyPr/>
        <a:lstStyle/>
        <a:p>
          <a:endParaRPr lang="en-US"/>
        </a:p>
      </dgm:t>
    </dgm:pt>
    <dgm:pt modelId="{EF8D4268-18C4-4F21-A9F0-FE89E9BF469A}">
      <dgm:prSet phldrT="[Text]" phldr="0"/>
      <dgm:spPr/>
      <dgm:t>
        <a:bodyPr/>
        <a:lstStyle/>
        <a:p>
          <a:pPr rtl="0"/>
          <a:r>
            <a:rPr lang="en-US"/>
            <a:t>Federal Department of Defense</a:t>
          </a:r>
        </a:p>
      </dgm:t>
    </dgm:pt>
    <dgm:pt modelId="{280CA61C-1AEA-4914-9715-A2C97DD86CE6}" type="parTrans" cxnId="{2255AE6B-BF5F-4255-97CE-2E745C07033A}">
      <dgm:prSet/>
      <dgm:spPr/>
      <dgm:t>
        <a:bodyPr/>
        <a:lstStyle/>
        <a:p>
          <a:endParaRPr lang="en-US"/>
        </a:p>
      </dgm:t>
    </dgm:pt>
    <dgm:pt modelId="{C498E67A-013B-491B-A1A9-C1CC906AFDCA}" type="sibTrans" cxnId="{2255AE6B-BF5F-4255-97CE-2E745C07033A}">
      <dgm:prSet/>
      <dgm:spPr/>
      <dgm:t>
        <a:bodyPr/>
        <a:lstStyle/>
        <a:p>
          <a:endParaRPr lang="en-US"/>
        </a:p>
      </dgm:t>
    </dgm:pt>
    <dgm:pt modelId="{6099FCFB-359C-433C-AFBE-278EEB7A1B6E}">
      <dgm:prSet phldrT="[Text]" phldr="0"/>
      <dgm:spPr/>
      <dgm:t>
        <a:bodyPr/>
        <a:lstStyle/>
        <a:p>
          <a:r>
            <a:rPr lang="en-US"/>
            <a:t>Region</a:t>
          </a:r>
        </a:p>
      </dgm:t>
    </dgm:pt>
    <dgm:pt modelId="{F63BEB5E-4161-4C07-8130-22F514B31FAA}" type="parTrans" cxnId="{40D95C9C-CF3A-43A2-84D9-E2DED77A0A05}">
      <dgm:prSet/>
      <dgm:spPr/>
      <dgm:t>
        <a:bodyPr/>
        <a:lstStyle/>
        <a:p>
          <a:endParaRPr lang="en-US"/>
        </a:p>
      </dgm:t>
    </dgm:pt>
    <dgm:pt modelId="{B29DA4F9-C123-478D-BAEB-EBBCC70AF6EE}" type="sibTrans" cxnId="{40D95C9C-CF3A-43A2-84D9-E2DED77A0A05}">
      <dgm:prSet/>
      <dgm:spPr/>
      <dgm:t>
        <a:bodyPr/>
        <a:lstStyle/>
        <a:p>
          <a:endParaRPr lang="en-US"/>
        </a:p>
      </dgm:t>
    </dgm:pt>
    <dgm:pt modelId="{AA7BDD54-C253-4699-BA5C-0FDCC4C59421}">
      <dgm:prSet phldrT="[Text]" phldr="0"/>
      <dgm:spPr/>
      <dgm:t>
        <a:bodyPr/>
        <a:lstStyle/>
        <a:p>
          <a:pPr rtl="0"/>
          <a:r>
            <a:rPr lang="en-US"/>
            <a:t>Northeast</a:t>
          </a:r>
        </a:p>
      </dgm:t>
    </dgm:pt>
    <dgm:pt modelId="{B61193FA-09FF-472F-82DE-83C73E16F270}" type="parTrans" cxnId="{2A790EF5-BF8D-4C7F-914C-3924C0E4BED5}">
      <dgm:prSet/>
      <dgm:spPr/>
      <dgm:t>
        <a:bodyPr/>
        <a:lstStyle/>
        <a:p>
          <a:endParaRPr lang="en-US"/>
        </a:p>
      </dgm:t>
    </dgm:pt>
    <dgm:pt modelId="{165A1BFA-B8EF-48B2-8B47-CB43108F2411}" type="sibTrans" cxnId="{2A790EF5-BF8D-4C7F-914C-3924C0E4BED5}">
      <dgm:prSet/>
      <dgm:spPr/>
      <dgm:t>
        <a:bodyPr/>
        <a:lstStyle/>
        <a:p>
          <a:endParaRPr lang="en-US"/>
        </a:p>
      </dgm:t>
    </dgm:pt>
    <dgm:pt modelId="{66B5E181-E94C-4780-A0E6-EFA32832B505}">
      <dgm:prSet phldr="0"/>
      <dgm:spPr/>
      <dgm:t>
        <a:bodyPr/>
        <a:lstStyle/>
        <a:p>
          <a:pPr rtl="0"/>
          <a:r>
            <a:rPr lang="en-US"/>
            <a:t>Business</a:t>
          </a:r>
        </a:p>
      </dgm:t>
    </dgm:pt>
    <dgm:pt modelId="{91B03DE7-33E5-4784-B2DD-06A0B321E4EF}" type="parTrans" cxnId="{988B155B-07D8-4D39-9510-488957D7B1D1}">
      <dgm:prSet/>
      <dgm:spPr/>
      <dgm:t>
        <a:bodyPr/>
        <a:lstStyle/>
        <a:p>
          <a:endParaRPr lang="en-US"/>
        </a:p>
      </dgm:t>
    </dgm:pt>
    <dgm:pt modelId="{784DC922-2307-446D-89EA-9A1487109171}" type="sibTrans" cxnId="{988B155B-07D8-4D39-9510-488957D7B1D1}">
      <dgm:prSet/>
      <dgm:spPr/>
      <dgm:t>
        <a:bodyPr/>
        <a:lstStyle/>
        <a:p>
          <a:endParaRPr lang="en-US"/>
        </a:p>
      </dgm:t>
    </dgm:pt>
    <dgm:pt modelId="{E38B1C45-50FB-4D29-BA4A-41406FC323A5}">
      <dgm:prSet phldr="0"/>
      <dgm:spPr/>
      <dgm:t>
        <a:bodyPr/>
        <a:lstStyle/>
        <a:p>
          <a:pPr rtl="0"/>
          <a:r>
            <a:rPr lang="en-US"/>
            <a:t>Development</a:t>
          </a:r>
        </a:p>
      </dgm:t>
    </dgm:pt>
    <dgm:pt modelId="{BFC0FEA1-FEB6-4225-A957-65AD99EBA566}" type="parTrans" cxnId="{5D4FA698-D719-482A-8C7E-6F02A722B256}">
      <dgm:prSet/>
      <dgm:spPr/>
      <dgm:t>
        <a:bodyPr/>
        <a:lstStyle/>
        <a:p>
          <a:endParaRPr lang="en-US"/>
        </a:p>
      </dgm:t>
    </dgm:pt>
    <dgm:pt modelId="{199C65E0-89C3-4642-949B-BAC47AA9273D}" type="sibTrans" cxnId="{5D4FA698-D719-482A-8C7E-6F02A722B256}">
      <dgm:prSet/>
      <dgm:spPr/>
      <dgm:t>
        <a:bodyPr/>
        <a:lstStyle/>
        <a:p>
          <a:endParaRPr lang="en-US"/>
        </a:p>
      </dgm:t>
    </dgm:pt>
    <dgm:pt modelId="{2BBE1E7A-8B05-4345-B650-427C9843BD15}">
      <dgm:prSet phldr="0"/>
      <dgm:spPr/>
      <dgm:t>
        <a:bodyPr/>
        <a:lstStyle/>
        <a:p>
          <a:pPr rtl="0"/>
          <a:r>
            <a:rPr lang="en-US"/>
            <a:t>Direct Federal Funds</a:t>
          </a:r>
        </a:p>
      </dgm:t>
    </dgm:pt>
    <dgm:pt modelId="{6E0EBEDC-9D3C-466B-B3A9-7532EB7E7013}" type="parTrans" cxnId="{F67DDEA2-3620-4131-9A2F-A77839BD2296}">
      <dgm:prSet/>
      <dgm:spPr/>
      <dgm:t>
        <a:bodyPr/>
        <a:lstStyle/>
        <a:p>
          <a:endParaRPr lang="en-US"/>
        </a:p>
      </dgm:t>
    </dgm:pt>
    <dgm:pt modelId="{7838E357-2BF3-48F1-84D4-9E2DC43888B2}" type="sibTrans" cxnId="{F67DDEA2-3620-4131-9A2F-A77839BD2296}">
      <dgm:prSet/>
      <dgm:spPr/>
      <dgm:t>
        <a:bodyPr/>
        <a:lstStyle/>
        <a:p>
          <a:endParaRPr lang="en-US"/>
        </a:p>
      </dgm:t>
    </dgm:pt>
    <dgm:pt modelId="{DC9BEF51-BF8C-473C-B8C8-44EB7364BACB}">
      <dgm:prSet phldr="0"/>
      <dgm:spPr/>
      <dgm:t>
        <a:bodyPr/>
        <a:lstStyle/>
        <a:p>
          <a:pPr rtl="0"/>
          <a:r>
            <a:rPr lang="en-US"/>
            <a:t>Employment </a:t>
          </a:r>
        </a:p>
      </dgm:t>
    </dgm:pt>
    <dgm:pt modelId="{515079E1-EF88-49A1-87BE-AFCE64661F49}" type="parTrans" cxnId="{DA38C89C-48EA-4FE5-8A33-A0C9E62F8722}">
      <dgm:prSet/>
      <dgm:spPr/>
      <dgm:t>
        <a:bodyPr/>
        <a:lstStyle/>
        <a:p>
          <a:endParaRPr lang="en-US"/>
        </a:p>
      </dgm:t>
    </dgm:pt>
    <dgm:pt modelId="{418B543F-2769-49B9-8614-673F1188464F}" type="sibTrans" cxnId="{DA38C89C-48EA-4FE5-8A33-A0C9E62F8722}">
      <dgm:prSet/>
      <dgm:spPr/>
      <dgm:t>
        <a:bodyPr/>
        <a:lstStyle/>
        <a:p>
          <a:endParaRPr lang="en-US"/>
        </a:p>
      </dgm:t>
    </dgm:pt>
    <dgm:pt modelId="{C5764850-0253-4479-871C-55F751B81E8E}">
      <dgm:prSet phldr="0"/>
      <dgm:spPr/>
      <dgm:t>
        <a:bodyPr/>
        <a:lstStyle/>
        <a:p>
          <a:r>
            <a:rPr lang="en-US"/>
            <a:t>Environment</a:t>
          </a:r>
        </a:p>
      </dgm:t>
    </dgm:pt>
    <dgm:pt modelId="{9B0D2C9B-5A8B-4175-BFD3-4B8A5114650D}" type="parTrans" cxnId="{74939F11-1157-465D-BC85-887404D11710}">
      <dgm:prSet/>
      <dgm:spPr/>
      <dgm:t>
        <a:bodyPr/>
        <a:lstStyle/>
        <a:p>
          <a:endParaRPr lang="en-US"/>
        </a:p>
      </dgm:t>
    </dgm:pt>
    <dgm:pt modelId="{4EE4CF66-D9EA-46B1-8C9B-BF1C0DC445C0}" type="sibTrans" cxnId="{74939F11-1157-465D-BC85-887404D11710}">
      <dgm:prSet/>
      <dgm:spPr/>
      <dgm:t>
        <a:bodyPr/>
        <a:lstStyle/>
        <a:p>
          <a:endParaRPr lang="en-US"/>
        </a:p>
      </dgm:t>
    </dgm:pt>
    <dgm:pt modelId="{ADB5F72D-7E0B-4361-85A6-37BDDE2BAF9A}">
      <dgm:prSet phldr="0"/>
      <dgm:spPr/>
      <dgm:t>
        <a:bodyPr/>
        <a:lstStyle/>
        <a:p>
          <a:pPr rtl="0"/>
          <a:r>
            <a:rPr lang="en-US"/>
            <a:t>Innovation/Education</a:t>
          </a:r>
        </a:p>
      </dgm:t>
    </dgm:pt>
    <dgm:pt modelId="{C9B4C063-F031-4265-B5B4-1BF427E3FAAC}" type="parTrans" cxnId="{9071E26D-D3AD-4509-9CC7-3C01D5D0A4D1}">
      <dgm:prSet/>
      <dgm:spPr/>
      <dgm:t>
        <a:bodyPr/>
        <a:lstStyle/>
        <a:p>
          <a:endParaRPr lang="en-US"/>
        </a:p>
      </dgm:t>
    </dgm:pt>
    <dgm:pt modelId="{937E02A1-F525-45E7-AF78-66C9C516D015}" type="sibTrans" cxnId="{9071E26D-D3AD-4509-9CC7-3C01D5D0A4D1}">
      <dgm:prSet/>
      <dgm:spPr/>
      <dgm:t>
        <a:bodyPr/>
        <a:lstStyle/>
        <a:p>
          <a:endParaRPr lang="en-US"/>
        </a:p>
      </dgm:t>
    </dgm:pt>
    <dgm:pt modelId="{5FFBE9B8-3ABA-4BD5-926A-A75687D4F9AB}">
      <dgm:prSet phldr="0"/>
      <dgm:spPr/>
      <dgm:t>
        <a:bodyPr/>
        <a:lstStyle/>
        <a:p>
          <a:pPr rtl="0"/>
          <a:r>
            <a:rPr lang="en-US"/>
            <a:t>Minority/Women related Programs</a:t>
          </a:r>
        </a:p>
      </dgm:t>
    </dgm:pt>
    <dgm:pt modelId="{2F5B566C-F9E8-4B43-ABB8-696883519808}" type="parTrans" cxnId="{22E95526-FBFA-4ED6-8C5D-AA8B1E9B2D86}">
      <dgm:prSet/>
      <dgm:spPr/>
      <dgm:t>
        <a:bodyPr/>
        <a:lstStyle/>
        <a:p>
          <a:endParaRPr lang="en-US"/>
        </a:p>
      </dgm:t>
    </dgm:pt>
    <dgm:pt modelId="{4AFFEA93-2291-4C41-A06D-0F65AAF16C87}" type="sibTrans" cxnId="{22E95526-FBFA-4ED6-8C5D-AA8B1E9B2D86}">
      <dgm:prSet/>
      <dgm:spPr/>
      <dgm:t>
        <a:bodyPr/>
        <a:lstStyle/>
        <a:p>
          <a:endParaRPr lang="en-US"/>
        </a:p>
      </dgm:t>
    </dgm:pt>
    <dgm:pt modelId="{A105FBF2-B3EF-4A64-8C4D-723B244AE1F6}">
      <dgm:prSet phldr="0"/>
      <dgm:spPr/>
      <dgm:t>
        <a:bodyPr/>
        <a:lstStyle/>
        <a:p>
          <a:pPr rtl="0"/>
          <a:r>
            <a:rPr lang="en-US"/>
            <a:t>Small Business</a:t>
          </a:r>
        </a:p>
      </dgm:t>
    </dgm:pt>
    <dgm:pt modelId="{863F3D54-2E31-4213-BB28-4102084BFB97}" type="parTrans" cxnId="{1DE7FCFA-43B6-432A-8DB8-1F278919C4F1}">
      <dgm:prSet/>
      <dgm:spPr/>
      <dgm:t>
        <a:bodyPr/>
        <a:lstStyle/>
        <a:p>
          <a:endParaRPr lang="en-US"/>
        </a:p>
      </dgm:t>
    </dgm:pt>
    <dgm:pt modelId="{AC335AD5-48C2-4476-A204-5AD15706D64A}" type="sibTrans" cxnId="{1DE7FCFA-43B6-432A-8DB8-1F278919C4F1}">
      <dgm:prSet/>
      <dgm:spPr/>
      <dgm:t>
        <a:bodyPr/>
        <a:lstStyle/>
        <a:p>
          <a:endParaRPr lang="en-US"/>
        </a:p>
      </dgm:t>
    </dgm:pt>
    <dgm:pt modelId="{858A8604-E549-45D0-ABB8-FB8FC3D45887}">
      <dgm:prSet phldr="0"/>
      <dgm:spPr/>
      <dgm:t>
        <a:bodyPr/>
        <a:lstStyle/>
        <a:p>
          <a:r>
            <a:rPr lang="en-US"/>
            <a:t>Tax Programs</a:t>
          </a:r>
        </a:p>
      </dgm:t>
    </dgm:pt>
    <dgm:pt modelId="{5BE87ABF-23E4-4CD3-84B4-FEB4CBCE7CC0}" type="parTrans" cxnId="{DAAEB152-F4ED-49DA-8A09-DA7E54850CA2}">
      <dgm:prSet/>
      <dgm:spPr/>
      <dgm:t>
        <a:bodyPr/>
        <a:lstStyle/>
        <a:p>
          <a:endParaRPr lang="en-US"/>
        </a:p>
      </dgm:t>
    </dgm:pt>
    <dgm:pt modelId="{452DB7C1-1DF9-41FE-8B5B-2EAB549A9EBE}" type="sibTrans" cxnId="{DAAEB152-F4ED-49DA-8A09-DA7E54850CA2}">
      <dgm:prSet/>
      <dgm:spPr/>
      <dgm:t>
        <a:bodyPr/>
        <a:lstStyle/>
        <a:p>
          <a:endParaRPr lang="en-US"/>
        </a:p>
      </dgm:t>
    </dgm:pt>
    <dgm:pt modelId="{57E5CFD7-F46A-43F9-9D96-ECBE244E25AA}">
      <dgm:prSet phldr="0"/>
      <dgm:spPr/>
      <dgm:t>
        <a:bodyPr/>
        <a:lstStyle/>
        <a:p>
          <a:pPr rtl="0"/>
          <a:r>
            <a:rPr lang="en-US"/>
            <a:t>Northwest </a:t>
          </a:r>
        </a:p>
      </dgm:t>
    </dgm:pt>
    <dgm:pt modelId="{0B5288A8-4A03-4A0E-954C-58ED17A0E960}" type="parTrans" cxnId="{ADF2AE2A-44CE-4A45-B3F5-C961645FD2F3}">
      <dgm:prSet/>
      <dgm:spPr/>
      <dgm:t>
        <a:bodyPr/>
        <a:lstStyle/>
        <a:p>
          <a:endParaRPr lang="en-US"/>
        </a:p>
      </dgm:t>
    </dgm:pt>
    <dgm:pt modelId="{29714184-F343-4BBB-8A1A-5031771A10FC}" type="sibTrans" cxnId="{ADF2AE2A-44CE-4A45-B3F5-C961645FD2F3}">
      <dgm:prSet/>
      <dgm:spPr/>
      <dgm:t>
        <a:bodyPr/>
        <a:lstStyle/>
        <a:p>
          <a:endParaRPr lang="en-US"/>
        </a:p>
      </dgm:t>
    </dgm:pt>
    <dgm:pt modelId="{FF5975E4-EE2B-46DF-8645-E2A6D263702D}">
      <dgm:prSet phldr="0"/>
      <dgm:spPr/>
      <dgm:t>
        <a:bodyPr/>
        <a:lstStyle/>
        <a:p>
          <a:pPr rtl="0"/>
          <a:r>
            <a:rPr lang="en-US"/>
            <a:t>Southeast </a:t>
          </a:r>
        </a:p>
      </dgm:t>
    </dgm:pt>
    <dgm:pt modelId="{D80E4593-DCE4-42B9-B1E2-FE0BAEEDC5CF}" type="parTrans" cxnId="{D7C8D340-1C05-4063-9B23-4F492422D93F}">
      <dgm:prSet/>
      <dgm:spPr/>
      <dgm:t>
        <a:bodyPr/>
        <a:lstStyle/>
        <a:p>
          <a:endParaRPr lang="en-US"/>
        </a:p>
      </dgm:t>
    </dgm:pt>
    <dgm:pt modelId="{8219B219-6773-4A16-A743-A4F6CA67A9FB}" type="sibTrans" cxnId="{D7C8D340-1C05-4063-9B23-4F492422D93F}">
      <dgm:prSet/>
      <dgm:spPr/>
      <dgm:t>
        <a:bodyPr/>
        <a:lstStyle/>
        <a:p>
          <a:endParaRPr lang="en-US"/>
        </a:p>
      </dgm:t>
    </dgm:pt>
    <dgm:pt modelId="{CCA73DCC-B785-486E-906B-A19761801871}">
      <dgm:prSet phldr="0"/>
      <dgm:spPr/>
      <dgm:t>
        <a:bodyPr/>
        <a:lstStyle/>
        <a:p>
          <a:pPr rtl="0"/>
          <a:r>
            <a:rPr lang="en-US"/>
            <a:t>Southwest </a:t>
          </a:r>
        </a:p>
      </dgm:t>
    </dgm:pt>
    <dgm:pt modelId="{286BB602-7051-430A-BA0F-18BF65F793B0}" type="parTrans" cxnId="{23B2EF48-CD06-4C9F-BCF0-5151F5D73120}">
      <dgm:prSet/>
      <dgm:spPr/>
      <dgm:t>
        <a:bodyPr/>
        <a:lstStyle/>
        <a:p>
          <a:endParaRPr lang="en-US"/>
        </a:p>
      </dgm:t>
    </dgm:pt>
    <dgm:pt modelId="{E1B399BF-7740-4185-A53F-0CEE2A3F21B7}" type="sibTrans" cxnId="{23B2EF48-CD06-4C9F-BCF0-5151F5D73120}">
      <dgm:prSet/>
      <dgm:spPr/>
      <dgm:t>
        <a:bodyPr/>
        <a:lstStyle/>
        <a:p>
          <a:endParaRPr lang="en-US"/>
        </a:p>
      </dgm:t>
    </dgm:pt>
    <dgm:pt modelId="{9576DCC5-4CE5-46DF-A5F7-F994D1AE173E}">
      <dgm:prSet phldr="0"/>
      <dgm:spPr/>
      <dgm:t>
        <a:bodyPr/>
        <a:lstStyle/>
        <a:p>
          <a:r>
            <a:rPr lang="en-US"/>
            <a:t>Public Administration programs</a:t>
          </a:r>
        </a:p>
      </dgm:t>
    </dgm:pt>
    <dgm:pt modelId="{9CD64EF8-4D94-4F42-B823-30096714B8B1}" type="parTrans" cxnId="{82114783-E93F-4A5E-93B4-306D4DB7236F}">
      <dgm:prSet/>
      <dgm:spPr/>
      <dgm:t>
        <a:bodyPr/>
        <a:lstStyle/>
        <a:p>
          <a:endParaRPr lang="en-US"/>
        </a:p>
      </dgm:t>
    </dgm:pt>
    <dgm:pt modelId="{54A36727-3713-4FD2-914C-2854152C5439}" type="sibTrans" cxnId="{82114783-E93F-4A5E-93B4-306D4DB7236F}">
      <dgm:prSet/>
      <dgm:spPr/>
      <dgm:t>
        <a:bodyPr/>
        <a:lstStyle/>
        <a:p>
          <a:endParaRPr lang="en-US"/>
        </a:p>
      </dgm:t>
    </dgm:pt>
    <dgm:pt modelId="{79F3DA52-3B8C-4D3A-9A60-B465E0748C02}">
      <dgm:prSet phldr="0"/>
      <dgm:spPr/>
      <dgm:t>
        <a:bodyPr/>
        <a:lstStyle/>
        <a:p>
          <a:pPr rtl="0"/>
          <a:r>
            <a:rPr lang="en-US"/>
            <a:t>Industry </a:t>
          </a:r>
        </a:p>
      </dgm:t>
    </dgm:pt>
    <dgm:pt modelId="{FCF060ED-D6F7-4578-9812-1AD5D51391AB}" type="parTrans" cxnId="{2476D8D8-74E6-4DAC-A2D1-B9B039473B12}">
      <dgm:prSet/>
      <dgm:spPr/>
      <dgm:t>
        <a:bodyPr/>
        <a:lstStyle/>
        <a:p>
          <a:endParaRPr lang="en-US"/>
        </a:p>
      </dgm:t>
    </dgm:pt>
    <dgm:pt modelId="{2291A6A7-901F-41C0-995B-C24ECCBD88A5}" type="sibTrans" cxnId="{2476D8D8-74E6-4DAC-A2D1-B9B039473B12}">
      <dgm:prSet/>
      <dgm:spPr/>
      <dgm:t>
        <a:bodyPr/>
        <a:lstStyle/>
        <a:p>
          <a:endParaRPr lang="en-US"/>
        </a:p>
      </dgm:t>
    </dgm:pt>
    <dgm:pt modelId="{C37204F7-E873-42B5-BB47-2C73AC3D0562}">
      <dgm:prSet phldr="0"/>
      <dgm:spPr/>
      <dgm:t>
        <a:bodyPr/>
        <a:lstStyle/>
        <a:p>
          <a:r>
            <a:rPr lang="en-US"/>
            <a:t>Education Arts </a:t>
          </a:r>
        </a:p>
      </dgm:t>
    </dgm:pt>
    <dgm:pt modelId="{AF4BCC93-16AE-4E85-B48F-E0BCFEE913DA}" type="parTrans" cxnId="{52A2FDDA-0CCD-4865-A7D4-E68F87F3E3B5}">
      <dgm:prSet/>
      <dgm:spPr/>
      <dgm:t>
        <a:bodyPr/>
        <a:lstStyle/>
        <a:p>
          <a:endParaRPr lang="en-US"/>
        </a:p>
      </dgm:t>
    </dgm:pt>
    <dgm:pt modelId="{2E27C257-53CB-4743-861D-89C153369F9C}" type="sibTrans" cxnId="{52A2FDDA-0CCD-4865-A7D4-E68F87F3E3B5}">
      <dgm:prSet/>
      <dgm:spPr/>
      <dgm:t>
        <a:bodyPr/>
        <a:lstStyle/>
        <a:p>
          <a:endParaRPr lang="en-US"/>
        </a:p>
      </dgm:t>
    </dgm:pt>
    <dgm:pt modelId="{E56B36C0-C3CE-41A4-8C87-975D3A800421}">
      <dgm:prSet phldr="0"/>
      <dgm:spPr/>
      <dgm:t>
        <a:bodyPr/>
        <a:lstStyle/>
        <a:p>
          <a:r>
            <a:rPr lang="en-US"/>
            <a:t>Food Services</a:t>
          </a:r>
        </a:p>
      </dgm:t>
    </dgm:pt>
    <dgm:pt modelId="{E0A4BA31-8257-4545-AC89-3547B24466A6}" type="parTrans" cxnId="{1119469D-783C-48FD-A23C-2E24C884048D}">
      <dgm:prSet/>
      <dgm:spPr/>
      <dgm:t>
        <a:bodyPr/>
        <a:lstStyle/>
        <a:p>
          <a:endParaRPr lang="en-US"/>
        </a:p>
      </dgm:t>
    </dgm:pt>
    <dgm:pt modelId="{F27D0EC1-B163-4C59-B37C-E2D6F4863EE7}" type="sibTrans" cxnId="{1119469D-783C-48FD-A23C-2E24C884048D}">
      <dgm:prSet/>
      <dgm:spPr/>
      <dgm:t>
        <a:bodyPr/>
        <a:lstStyle/>
        <a:p>
          <a:endParaRPr lang="en-US"/>
        </a:p>
      </dgm:t>
    </dgm:pt>
    <dgm:pt modelId="{E4D1CE80-46E2-4692-954B-20A986BF9D5E}">
      <dgm:prSet phldr="0"/>
      <dgm:spPr/>
      <dgm:t>
        <a:bodyPr/>
        <a:lstStyle/>
        <a:p>
          <a:r>
            <a:rPr lang="en-US"/>
            <a:t>Manufacturing</a:t>
          </a:r>
        </a:p>
      </dgm:t>
    </dgm:pt>
    <dgm:pt modelId="{6A1644C5-0C65-423F-ADBB-85CF6259845D}" type="parTrans" cxnId="{19097D02-32A6-4F52-A63C-714B502A6DB0}">
      <dgm:prSet/>
      <dgm:spPr/>
      <dgm:t>
        <a:bodyPr/>
        <a:lstStyle/>
        <a:p>
          <a:endParaRPr lang="en-US"/>
        </a:p>
      </dgm:t>
    </dgm:pt>
    <dgm:pt modelId="{E77723E3-497E-46BC-9A66-2FF1D445384B}" type="sibTrans" cxnId="{19097D02-32A6-4F52-A63C-714B502A6DB0}">
      <dgm:prSet/>
      <dgm:spPr/>
      <dgm:t>
        <a:bodyPr/>
        <a:lstStyle/>
        <a:p>
          <a:endParaRPr lang="en-US"/>
        </a:p>
      </dgm:t>
    </dgm:pt>
    <dgm:pt modelId="{D450AB50-AB73-47D0-89A8-598F60A20503}">
      <dgm:prSet phldr="0"/>
      <dgm:spPr/>
      <dgm:t>
        <a:bodyPr/>
        <a:lstStyle/>
        <a:p>
          <a:r>
            <a:rPr lang="en-US"/>
            <a:t>Professional Services </a:t>
          </a:r>
        </a:p>
      </dgm:t>
    </dgm:pt>
    <dgm:pt modelId="{DF2DB96A-C215-4F84-8867-4AF34BB94AD9}" type="parTrans" cxnId="{AEDBE35D-EFF4-4429-94CC-E7013C2F003D}">
      <dgm:prSet/>
      <dgm:spPr/>
      <dgm:t>
        <a:bodyPr/>
        <a:lstStyle/>
        <a:p>
          <a:endParaRPr lang="en-US"/>
        </a:p>
      </dgm:t>
    </dgm:pt>
    <dgm:pt modelId="{F835EB0E-4002-4CF1-BC59-1FC32CFF3A57}" type="sibTrans" cxnId="{AEDBE35D-EFF4-4429-94CC-E7013C2F003D}">
      <dgm:prSet/>
      <dgm:spPr/>
      <dgm:t>
        <a:bodyPr/>
        <a:lstStyle/>
        <a:p>
          <a:endParaRPr lang="en-US"/>
        </a:p>
      </dgm:t>
    </dgm:pt>
    <dgm:pt modelId="{0AACCA3D-5849-4006-A8B9-460D40B0BF85}" type="pres">
      <dgm:prSet presAssocID="{BCC58FA8-85E3-4170-99D8-5B973838018F}" presName="Name0" presStyleCnt="0">
        <dgm:presLayoutVars>
          <dgm:chPref val="3"/>
          <dgm:dir/>
          <dgm:animLvl val="lvl"/>
          <dgm:resizeHandles/>
        </dgm:presLayoutVars>
      </dgm:prSet>
      <dgm:spPr/>
    </dgm:pt>
    <dgm:pt modelId="{F025039F-A6EF-4999-912C-95E0A592B8A6}" type="pres">
      <dgm:prSet presAssocID="{A052FD21-300B-4778-A86F-B2E50C929C22}" presName="horFlow" presStyleCnt="0"/>
      <dgm:spPr/>
    </dgm:pt>
    <dgm:pt modelId="{6279AF9D-212F-4B91-8068-9FB5F49B6452}" type="pres">
      <dgm:prSet presAssocID="{A052FD21-300B-4778-A86F-B2E50C929C22}" presName="bigChev" presStyleLbl="node1" presStyleIdx="0" presStyleCnt="3"/>
      <dgm:spPr/>
    </dgm:pt>
    <dgm:pt modelId="{5420ECE2-08EC-43C3-B477-3F4D7C927227}" type="pres">
      <dgm:prSet presAssocID="{AA123B87-0D71-4DB3-86BE-0C1A5EF98350}" presName="parTrans" presStyleCnt="0"/>
      <dgm:spPr/>
    </dgm:pt>
    <dgm:pt modelId="{DC0D4EBD-5D38-46CE-BAC3-FCDC4E9F296C}" type="pres">
      <dgm:prSet presAssocID="{523EC461-C30B-4F15-88A8-E2ECE9FDFED0}" presName="node" presStyleLbl="alignAccFollowNode1" presStyleIdx="0" presStyleCnt="20">
        <dgm:presLayoutVars>
          <dgm:bulletEnabled val="1"/>
        </dgm:presLayoutVars>
      </dgm:prSet>
      <dgm:spPr/>
    </dgm:pt>
    <dgm:pt modelId="{0A221790-49AB-466D-9F72-46A4B9A1774F}" type="pres">
      <dgm:prSet presAssocID="{352142DF-C9B3-4786-92C2-F7BB852DC424}" presName="sibTrans" presStyleCnt="0"/>
      <dgm:spPr/>
    </dgm:pt>
    <dgm:pt modelId="{ABAAFA91-C437-4BC9-8F5A-DEDB26392685}" type="pres">
      <dgm:prSet presAssocID="{66B5E181-E94C-4780-A0E6-EFA32832B505}" presName="node" presStyleLbl="alignAccFollowNode1" presStyleIdx="1" presStyleCnt="20">
        <dgm:presLayoutVars>
          <dgm:bulletEnabled val="1"/>
        </dgm:presLayoutVars>
      </dgm:prSet>
      <dgm:spPr/>
    </dgm:pt>
    <dgm:pt modelId="{B5142C10-D9F2-4476-B7C0-5B709C5AF130}" type="pres">
      <dgm:prSet presAssocID="{784DC922-2307-446D-89EA-9A1487109171}" presName="sibTrans" presStyleCnt="0"/>
      <dgm:spPr/>
    </dgm:pt>
    <dgm:pt modelId="{2A5900F0-6B27-4C94-BC8F-63CD419FF68D}" type="pres">
      <dgm:prSet presAssocID="{E38B1C45-50FB-4D29-BA4A-41406FC323A5}" presName="node" presStyleLbl="alignAccFollowNode1" presStyleIdx="2" presStyleCnt="20">
        <dgm:presLayoutVars>
          <dgm:bulletEnabled val="1"/>
        </dgm:presLayoutVars>
      </dgm:prSet>
      <dgm:spPr/>
    </dgm:pt>
    <dgm:pt modelId="{9594F80A-0975-4CEF-8347-D6B2B13E9333}" type="pres">
      <dgm:prSet presAssocID="{199C65E0-89C3-4642-949B-BAC47AA9273D}" presName="sibTrans" presStyleCnt="0"/>
      <dgm:spPr/>
    </dgm:pt>
    <dgm:pt modelId="{E0BE14ED-F77E-4FB1-9D6A-65FF09CB8C5E}" type="pres">
      <dgm:prSet presAssocID="{2BBE1E7A-8B05-4345-B650-427C9843BD15}" presName="node" presStyleLbl="alignAccFollowNode1" presStyleIdx="3" presStyleCnt="20">
        <dgm:presLayoutVars>
          <dgm:bulletEnabled val="1"/>
        </dgm:presLayoutVars>
      </dgm:prSet>
      <dgm:spPr/>
    </dgm:pt>
    <dgm:pt modelId="{F1EA5B19-B53A-429D-995A-333942C72924}" type="pres">
      <dgm:prSet presAssocID="{7838E357-2BF3-48F1-84D4-9E2DC43888B2}" presName="sibTrans" presStyleCnt="0"/>
      <dgm:spPr/>
    </dgm:pt>
    <dgm:pt modelId="{97BE543F-9E58-4F24-97DE-2455957EE987}" type="pres">
      <dgm:prSet presAssocID="{DC9BEF51-BF8C-473C-B8C8-44EB7364BACB}" presName="node" presStyleLbl="alignAccFollowNode1" presStyleIdx="4" presStyleCnt="20">
        <dgm:presLayoutVars>
          <dgm:bulletEnabled val="1"/>
        </dgm:presLayoutVars>
      </dgm:prSet>
      <dgm:spPr/>
    </dgm:pt>
    <dgm:pt modelId="{11624583-A64A-4998-A58E-31B7C74AA61F}" type="pres">
      <dgm:prSet presAssocID="{418B543F-2769-49B9-8614-673F1188464F}" presName="sibTrans" presStyleCnt="0"/>
      <dgm:spPr/>
    </dgm:pt>
    <dgm:pt modelId="{E6E4646A-1118-4891-BABE-D96FD1190728}" type="pres">
      <dgm:prSet presAssocID="{C5764850-0253-4479-871C-55F751B81E8E}" presName="node" presStyleLbl="alignAccFollowNode1" presStyleIdx="5" presStyleCnt="20">
        <dgm:presLayoutVars>
          <dgm:bulletEnabled val="1"/>
        </dgm:presLayoutVars>
      </dgm:prSet>
      <dgm:spPr/>
    </dgm:pt>
    <dgm:pt modelId="{273B492B-E868-4A09-9A83-F032D0DBCA31}" type="pres">
      <dgm:prSet presAssocID="{4EE4CF66-D9EA-46B1-8C9B-BF1C0DC445C0}" presName="sibTrans" presStyleCnt="0"/>
      <dgm:spPr/>
    </dgm:pt>
    <dgm:pt modelId="{BF600E42-3784-4E59-82F8-4B877A11C844}" type="pres">
      <dgm:prSet presAssocID="{EF8D4268-18C4-4F21-A9F0-FE89E9BF469A}" presName="node" presStyleLbl="alignAccFollowNode1" presStyleIdx="6" presStyleCnt="20">
        <dgm:presLayoutVars>
          <dgm:bulletEnabled val="1"/>
        </dgm:presLayoutVars>
      </dgm:prSet>
      <dgm:spPr/>
    </dgm:pt>
    <dgm:pt modelId="{3E562476-CDC5-443F-B33F-81650EB15705}" type="pres">
      <dgm:prSet presAssocID="{C498E67A-013B-491B-A1A9-C1CC906AFDCA}" presName="sibTrans" presStyleCnt="0"/>
      <dgm:spPr/>
    </dgm:pt>
    <dgm:pt modelId="{2E7CAFCE-31FA-47DA-85F1-2E28A4C462E6}" type="pres">
      <dgm:prSet presAssocID="{ADB5F72D-7E0B-4361-85A6-37BDDE2BAF9A}" presName="node" presStyleLbl="alignAccFollowNode1" presStyleIdx="7" presStyleCnt="20">
        <dgm:presLayoutVars>
          <dgm:bulletEnabled val="1"/>
        </dgm:presLayoutVars>
      </dgm:prSet>
      <dgm:spPr/>
    </dgm:pt>
    <dgm:pt modelId="{E69A8EC8-F556-4CFF-BB09-502839962168}" type="pres">
      <dgm:prSet presAssocID="{937E02A1-F525-45E7-AF78-66C9C516D015}" presName="sibTrans" presStyleCnt="0"/>
      <dgm:spPr/>
    </dgm:pt>
    <dgm:pt modelId="{387FF013-8C0C-462D-A752-E0EE613184E3}" type="pres">
      <dgm:prSet presAssocID="{5FFBE9B8-3ABA-4BD5-926A-A75687D4F9AB}" presName="node" presStyleLbl="alignAccFollowNode1" presStyleIdx="8" presStyleCnt="20">
        <dgm:presLayoutVars>
          <dgm:bulletEnabled val="1"/>
        </dgm:presLayoutVars>
      </dgm:prSet>
      <dgm:spPr/>
    </dgm:pt>
    <dgm:pt modelId="{059BC798-F3E4-4F35-B26D-739E038FDD62}" type="pres">
      <dgm:prSet presAssocID="{4AFFEA93-2291-4C41-A06D-0F65AAF16C87}" presName="sibTrans" presStyleCnt="0"/>
      <dgm:spPr/>
    </dgm:pt>
    <dgm:pt modelId="{C9EE36EB-EFBF-4AC0-BE2F-A23B1AF9AF75}" type="pres">
      <dgm:prSet presAssocID="{A105FBF2-B3EF-4A64-8C4D-723B244AE1F6}" presName="node" presStyleLbl="alignAccFollowNode1" presStyleIdx="9" presStyleCnt="20">
        <dgm:presLayoutVars>
          <dgm:bulletEnabled val="1"/>
        </dgm:presLayoutVars>
      </dgm:prSet>
      <dgm:spPr/>
    </dgm:pt>
    <dgm:pt modelId="{3A166E71-E881-420D-9F10-85CCD4268E6E}" type="pres">
      <dgm:prSet presAssocID="{AC335AD5-48C2-4476-A204-5AD15706D64A}" presName="sibTrans" presStyleCnt="0"/>
      <dgm:spPr/>
    </dgm:pt>
    <dgm:pt modelId="{13BD5E0A-39B8-4204-9688-790260B5A321}" type="pres">
      <dgm:prSet presAssocID="{858A8604-E549-45D0-ABB8-FB8FC3D45887}" presName="node" presStyleLbl="alignAccFollowNode1" presStyleIdx="10" presStyleCnt="20">
        <dgm:presLayoutVars>
          <dgm:bulletEnabled val="1"/>
        </dgm:presLayoutVars>
      </dgm:prSet>
      <dgm:spPr/>
    </dgm:pt>
    <dgm:pt modelId="{6D734C4F-EBC9-489D-B1B8-F4C6A7640FB0}" type="pres">
      <dgm:prSet presAssocID="{A052FD21-300B-4778-A86F-B2E50C929C22}" presName="vSp" presStyleCnt="0"/>
      <dgm:spPr/>
    </dgm:pt>
    <dgm:pt modelId="{F45E869F-F7C0-413F-B32B-434C8BD93588}" type="pres">
      <dgm:prSet presAssocID="{79F3DA52-3B8C-4D3A-9A60-B465E0748C02}" presName="horFlow" presStyleCnt="0"/>
      <dgm:spPr/>
    </dgm:pt>
    <dgm:pt modelId="{53F84EF3-B0A5-4983-BECF-677DB1A9EBA0}" type="pres">
      <dgm:prSet presAssocID="{79F3DA52-3B8C-4D3A-9A60-B465E0748C02}" presName="bigChev" presStyleLbl="node1" presStyleIdx="1" presStyleCnt="3"/>
      <dgm:spPr/>
    </dgm:pt>
    <dgm:pt modelId="{5520C772-84D2-406F-AE6E-56CD832BBC87}" type="pres">
      <dgm:prSet presAssocID="{AF4BCC93-16AE-4E85-B48F-E0BCFEE913DA}" presName="parTrans" presStyleCnt="0"/>
      <dgm:spPr/>
    </dgm:pt>
    <dgm:pt modelId="{AE3A27AB-3F8D-42B3-A8A3-AEA4B0909952}" type="pres">
      <dgm:prSet presAssocID="{C37204F7-E873-42B5-BB47-2C73AC3D0562}" presName="node" presStyleLbl="alignAccFollowNode1" presStyleIdx="11" presStyleCnt="20">
        <dgm:presLayoutVars>
          <dgm:bulletEnabled val="1"/>
        </dgm:presLayoutVars>
      </dgm:prSet>
      <dgm:spPr/>
    </dgm:pt>
    <dgm:pt modelId="{29957EDF-585A-4328-99BE-BFD33229D756}" type="pres">
      <dgm:prSet presAssocID="{2E27C257-53CB-4743-861D-89C153369F9C}" presName="sibTrans" presStyleCnt="0"/>
      <dgm:spPr/>
    </dgm:pt>
    <dgm:pt modelId="{8E943913-98B3-407E-B101-A598F2BF1DC0}" type="pres">
      <dgm:prSet presAssocID="{E56B36C0-C3CE-41A4-8C87-975D3A800421}" presName="node" presStyleLbl="alignAccFollowNode1" presStyleIdx="12" presStyleCnt="20">
        <dgm:presLayoutVars>
          <dgm:bulletEnabled val="1"/>
        </dgm:presLayoutVars>
      </dgm:prSet>
      <dgm:spPr/>
    </dgm:pt>
    <dgm:pt modelId="{BDE109D3-275E-4CCD-87F8-C2768C5D5EF6}" type="pres">
      <dgm:prSet presAssocID="{F27D0EC1-B163-4C59-B37C-E2D6F4863EE7}" presName="sibTrans" presStyleCnt="0"/>
      <dgm:spPr/>
    </dgm:pt>
    <dgm:pt modelId="{9565E9D3-2741-4CF6-8666-7D07F74190B1}" type="pres">
      <dgm:prSet presAssocID="{E4D1CE80-46E2-4692-954B-20A986BF9D5E}" presName="node" presStyleLbl="alignAccFollowNode1" presStyleIdx="13" presStyleCnt="20">
        <dgm:presLayoutVars>
          <dgm:bulletEnabled val="1"/>
        </dgm:presLayoutVars>
      </dgm:prSet>
      <dgm:spPr/>
    </dgm:pt>
    <dgm:pt modelId="{F601FF3D-0323-4D7A-BD58-AF33AC5B3DCF}" type="pres">
      <dgm:prSet presAssocID="{E77723E3-497E-46BC-9A66-2FF1D445384B}" presName="sibTrans" presStyleCnt="0"/>
      <dgm:spPr/>
    </dgm:pt>
    <dgm:pt modelId="{6EC69A8F-5E8C-499A-A84D-D3DD65B54517}" type="pres">
      <dgm:prSet presAssocID="{D450AB50-AB73-47D0-89A8-598F60A20503}" presName="node" presStyleLbl="alignAccFollowNode1" presStyleIdx="14" presStyleCnt="20">
        <dgm:presLayoutVars>
          <dgm:bulletEnabled val="1"/>
        </dgm:presLayoutVars>
      </dgm:prSet>
      <dgm:spPr/>
    </dgm:pt>
    <dgm:pt modelId="{A80FCDE5-CE32-45D9-B9D3-0202E19B3581}" type="pres">
      <dgm:prSet presAssocID="{F835EB0E-4002-4CF1-BC59-1FC32CFF3A57}" presName="sibTrans" presStyleCnt="0"/>
      <dgm:spPr/>
    </dgm:pt>
    <dgm:pt modelId="{85271070-22D1-4DD6-9C48-AB1F09AC55C5}" type="pres">
      <dgm:prSet presAssocID="{9576DCC5-4CE5-46DF-A5F7-F994D1AE173E}" presName="node" presStyleLbl="alignAccFollowNode1" presStyleIdx="15" presStyleCnt="20">
        <dgm:presLayoutVars>
          <dgm:bulletEnabled val="1"/>
        </dgm:presLayoutVars>
      </dgm:prSet>
      <dgm:spPr/>
    </dgm:pt>
    <dgm:pt modelId="{3D26D9CD-C54E-4666-B22E-73CC90357904}" type="pres">
      <dgm:prSet presAssocID="{79F3DA52-3B8C-4D3A-9A60-B465E0748C02}" presName="vSp" presStyleCnt="0"/>
      <dgm:spPr/>
    </dgm:pt>
    <dgm:pt modelId="{BF2B0973-E73B-4112-A28C-5EB97849FC24}" type="pres">
      <dgm:prSet presAssocID="{6099FCFB-359C-433C-AFBE-278EEB7A1B6E}" presName="horFlow" presStyleCnt="0"/>
      <dgm:spPr/>
    </dgm:pt>
    <dgm:pt modelId="{8CE5CFF0-8F58-4684-A295-840DECF34C2A}" type="pres">
      <dgm:prSet presAssocID="{6099FCFB-359C-433C-AFBE-278EEB7A1B6E}" presName="bigChev" presStyleLbl="node1" presStyleIdx="2" presStyleCnt="3"/>
      <dgm:spPr/>
    </dgm:pt>
    <dgm:pt modelId="{2F565728-2777-4E3F-8B4A-69CBB85757E6}" type="pres">
      <dgm:prSet presAssocID="{B61193FA-09FF-472F-82DE-83C73E16F270}" presName="parTrans" presStyleCnt="0"/>
      <dgm:spPr/>
    </dgm:pt>
    <dgm:pt modelId="{295D6A8D-5AE4-4A5A-B3EC-1308EC66C02F}" type="pres">
      <dgm:prSet presAssocID="{AA7BDD54-C253-4699-BA5C-0FDCC4C59421}" presName="node" presStyleLbl="alignAccFollowNode1" presStyleIdx="16" presStyleCnt="20">
        <dgm:presLayoutVars>
          <dgm:bulletEnabled val="1"/>
        </dgm:presLayoutVars>
      </dgm:prSet>
      <dgm:spPr/>
    </dgm:pt>
    <dgm:pt modelId="{0C0D3604-1563-44A4-A39B-8B355BF3A5F8}" type="pres">
      <dgm:prSet presAssocID="{165A1BFA-B8EF-48B2-8B47-CB43108F2411}" presName="sibTrans" presStyleCnt="0"/>
      <dgm:spPr/>
    </dgm:pt>
    <dgm:pt modelId="{1E7E27EE-28BB-4FC1-92CA-495C5C6DE9AA}" type="pres">
      <dgm:prSet presAssocID="{57E5CFD7-F46A-43F9-9D96-ECBE244E25AA}" presName="node" presStyleLbl="alignAccFollowNode1" presStyleIdx="17" presStyleCnt="20">
        <dgm:presLayoutVars>
          <dgm:bulletEnabled val="1"/>
        </dgm:presLayoutVars>
      </dgm:prSet>
      <dgm:spPr/>
    </dgm:pt>
    <dgm:pt modelId="{8096337C-438B-4E06-8C3F-950FBFB838A5}" type="pres">
      <dgm:prSet presAssocID="{29714184-F343-4BBB-8A1A-5031771A10FC}" presName="sibTrans" presStyleCnt="0"/>
      <dgm:spPr/>
    </dgm:pt>
    <dgm:pt modelId="{C7AE8B63-D558-4B15-87E5-9B77612A33D3}" type="pres">
      <dgm:prSet presAssocID="{FF5975E4-EE2B-46DF-8645-E2A6D263702D}" presName="node" presStyleLbl="alignAccFollowNode1" presStyleIdx="18" presStyleCnt="20">
        <dgm:presLayoutVars>
          <dgm:bulletEnabled val="1"/>
        </dgm:presLayoutVars>
      </dgm:prSet>
      <dgm:spPr/>
    </dgm:pt>
    <dgm:pt modelId="{EB60D2E5-4CD6-4E9A-841E-593EFF7A553C}" type="pres">
      <dgm:prSet presAssocID="{8219B219-6773-4A16-A743-A4F6CA67A9FB}" presName="sibTrans" presStyleCnt="0"/>
      <dgm:spPr/>
    </dgm:pt>
    <dgm:pt modelId="{5FA475DD-7809-40C3-A4DA-DAEC4A894694}" type="pres">
      <dgm:prSet presAssocID="{CCA73DCC-B785-486E-906B-A19761801871}" presName="node" presStyleLbl="alignAccFollowNode1" presStyleIdx="19" presStyleCnt="20">
        <dgm:presLayoutVars>
          <dgm:bulletEnabled val="1"/>
        </dgm:presLayoutVars>
      </dgm:prSet>
      <dgm:spPr/>
    </dgm:pt>
  </dgm:ptLst>
  <dgm:cxnLst>
    <dgm:cxn modelId="{19097D02-32A6-4F52-A63C-714B502A6DB0}" srcId="{79F3DA52-3B8C-4D3A-9A60-B465E0748C02}" destId="{E4D1CE80-46E2-4692-954B-20A986BF9D5E}" srcOrd="2" destOrd="0" parTransId="{6A1644C5-0C65-423F-ADBB-85CF6259845D}" sibTransId="{E77723E3-497E-46BC-9A66-2FF1D445384B}"/>
    <dgm:cxn modelId="{B945A808-0F9A-48A0-A60B-AA4AC9076C46}" type="presOf" srcId="{ADB5F72D-7E0B-4361-85A6-37BDDE2BAF9A}" destId="{2E7CAFCE-31FA-47DA-85F1-2E28A4C462E6}" srcOrd="0" destOrd="0" presId="urn:microsoft.com/office/officeart/2005/8/layout/lProcess3"/>
    <dgm:cxn modelId="{74939F11-1157-465D-BC85-887404D11710}" srcId="{A052FD21-300B-4778-A86F-B2E50C929C22}" destId="{C5764850-0253-4479-871C-55F751B81E8E}" srcOrd="5" destOrd="0" parTransId="{9B0D2C9B-5A8B-4175-BFD3-4B8A5114650D}" sibTransId="{4EE4CF66-D9EA-46B1-8C9B-BF1C0DC445C0}"/>
    <dgm:cxn modelId="{F3D59318-9CF0-4760-8730-1AFC1F1E7109}" srcId="{A052FD21-300B-4778-A86F-B2E50C929C22}" destId="{523EC461-C30B-4F15-88A8-E2ECE9FDFED0}" srcOrd="0" destOrd="0" parTransId="{AA123B87-0D71-4DB3-86BE-0C1A5EF98350}" sibTransId="{352142DF-C9B3-4786-92C2-F7BB852DC424}"/>
    <dgm:cxn modelId="{32D6A51F-0A55-47BA-8FA9-B964613AE9B7}" type="presOf" srcId="{5FFBE9B8-3ABA-4BD5-926A-A75687D4F9AB}" destId="{387FF013-8C0C-462D-A752-E0EE613184E3}" srcOrd="0" destOrd="0" presId="urn:microsoft.com/office/officeart/2005/8/layout/lProcess3"/>
    <dgm:cxn modelId="{22E95526-FBFA-4ED6-8C5D-AA8B1E9B2D86}" srcId="{A052FD21-300B-4778-A86F-B2E50C929C22}" destId="{5FFBE9B8-3ABA-4BD5-926A-A75687D4F9AB}" srcOrd="8" destOrd="0" parTransId="{2F5B566C-F9E8-4B43-ABB8-696883519808}" sibTransId="{4AFFEA93-2291-4C41-A06D-0F65AAF16C87}"/>
    <dgm:cxn modelId="{ADF2AE2A-44CE-4A45-B3F5-C961645FD2F3}" srcId="{6099FCFB-359C-433C-AFBE-278EEB7A1B6E}" destId="{57E5CFD7-F46A-43F9-9D96-ECBE244E25AA}" srcOrd="1" destOrd="0" parTransId="{0B5288A8-4A03-4A0E-954C-58ED17A0E960}" sibTransId="{29714184-F343-4BBB-8A1A-5031771A10FC}"/>
    <dgm:cxn modelId="{E32C9833-D1C9-4D12-BBBC-51524B533A35}" type="presOf" srcId="{DC9BEF51-BF8C-473C-B8C8-44EB7364BACB}" destId="{97BE543F-9E58-4F24-97DE-2455957EE987}" srcOrd="0" destOrd="0" presId="urn:microsoft.com/office/officeart/2005/8/layout/lProcess3"/>
    <dgm:cxn modelId="{03C69638-5BC5-4772-96D0-ECB18847F06C}" type="presOf" srcId="{EF8D4268-18C4-4F21-A9F0-FE89E9BF469A}" destId="{BF600E42-3784-4E59-82F8-4B877A11C844}" srcOrd="0" destOrd="0" presId="urn:microsoft.com/office/officeart/2005/8/layout/lProcess3"/>
    <dgm:cxn modelId="{D6C1B63B-96CC-4E0E-8186-E8BD63E02A69}" type="presOf" srcId="{A052FD21-300B-4778-A86F-B2E50C929C22}" destId="{6279AF9D-212F-4B91-8068-9FB5F49B6452}" srcOrd="0" destOrd="0" presId="urn:microsoft.com/office/officeart/2005/8/layout/lProcess3"/>
    <dgm:cxn modelId="{D7C8D340-1C05-4063-9B23-4F492422D93F}" srcId="{6099FCFB-359C-433C-AFBE-278EEB7A1B6E}" destId="{FF5975E4-EE2B-46DF-8645-E2A6D263702D}" srcOrd="2" destOrd="0" parTransId="{D80E4593-DCE4-42B9-B1E2-FE0BAEEDC5CF}" sibTransId="{8219B219-6773-4A16-A743-A4F6CA67A9FB}"/>
    <dgm:cxn modelId="{9AA0125B-4B38-498B-9CC0-35EBC4702B77}" type="presOf" srcId="{57E5CFD7-F46A-43F9-9D96-ECBE244E25AA}" destId="{1E7E27EE-28BB-4FC1-92CA-495C5C6DE9AA}" srcOrd="0" destOrd="0" presId="urn:microsoft.com/office/officeart/2005/8/layout/lProcess3"/>
    <dgm:cxn modelId="{988B155B-07D8-4D39-9510-488957D7B1D1}" srcId="{A052FD21-300B-4778-A86F-B2E50C929C22}" destId="{66B5E181-E94C-4780-A0E6-EFA32832B505}" srcOrd="1" destOrd="0" parTransId="{91B03DE7-33E5-4784-B2DD-06A0B321E4EF}" sibTransId="{784DC922-2307-446D-89EA-9A1487109171}"/>
    <dgm:cxn modelId="{AEDBE35D-EFF4-4429-94CC-E7013C2F003D}" srcId="{79F3DA52-3B8C-4D3A-9A60-B465E0748C02}" destId="{D450AB50-AB73-47D0-89A8-598F60A20503}" srcOrd="3" destOrd="0" parTransId="{DF2DB96A-C215-4F84-8867-4AF34BB94AD9}" sibTransId="{F835EB0E-4002-4CF1-BC59-1FC32CFF3A57}"/>
    <dgm:cxn modelId="{23B2EF48-CD06-4C9F-BCF0-5151F5D73120}" srcId="{6099FCFB-359C-433C-AFBE-278EEB7A1B6E}" destId="{CCA73DCC-B785-486E-906B-A19761801871}" srcOrd="3" destOrd="0" parTransId="{286BB602-7051-430A-BA0F-18BF65F793B0}" sibTransId="{E1B399BF-7740-4185-A53F-0CEE2A3F21B7}"/>
    <dgm:cxn modelId="{DD06106B-5085-4510-8A7D-0001A0F69AA1}" type="presOf" srcId="{C37204F7-E873-42B5-BB47-2C73AC3D0562}" destId="{AE3A27AB-3F8D-42B3-A8A3-AEA4B0909952}" srcOrd="0" destOrd="0" presId="urn:microsoft.com/office/officeart/2005/8/layout/lProcess3"/>
    <dgm:cxn modelId="{2255AE6B-BF5F-4255-97CE-2E745C07033A}" srcId="{A052FD21-300B-4778-A86F-B2E50C929C22}" destId="{EF8D4268-18C4-4F21-A9F0-FE89E9BF469A}" srcOrd="6" destOrd="0" parTransId="{280CA61C-1AEA-4914-9715-A2C97DD86CE6}" sibTransId="{C498E67A-013B-491B-A1A9-C1CC906AFDCA}"/>
    <dgm:cxn modelId="{9071E26D-D3AD-4509-9CC7-3C01D5D0A4D1}" srcId="{A052FD21-300B-4778-A86F-B2E50C929C22}" destId="{ADB5F72D-7E0B-4361-85A6-37BDDE2BAF9A}" srcOrd="7" destOrd="0" parTransId="{C9B4C063-F031-4265-B5B4-1BF427E3FAAC}" sibTransId="{937E02A1-F525-45E7-AF78-66C9C516D015}"/>
    <dgm:cxn modelId="{9A9F696F-69FD-4532-826A-1C71472AE598}" type="presOf" srcId="{CCA73DCC-B785-486E-906B-A19761801871}" destId="{5FA475DD-7809-40C3-A4DA-DAEC4A894694}" srcOrd="0" destOrd="0" presId="urn:microsoft.com/office/officeart/2005/8/layout/lProcess3"/>
    <dgm:cxn modelId="{DAAEB152-F4ED-49DA-8A09-DA7E54850CA2}" srcId="{A052FD21-300B-4778-A86F-B2E50C929C22}" destId="{858A8604-E549-45D0-ABB8-FB8FC3D45887}" srcOrd="10" destOrd="0" parTransId="{5BE87ABF-23E4-4CD3-84B4-FEB4CBCE7CC0}" sibTransId="{452DB7C1-1DF9-41FE-8B5B-2EAB549A9EBE}"/>
    <dgm:cxn modelId="{06AB7975-A110-402C-9963-A099161E3BEA}" type="presOf" srcId="{6099FCFB-359C-433C-AFBE-278EEB7A1B6E}" destId="{8CE5CFF0-8F58-4684-A295-840DECF34C2A}" srcOrd="0" destOrd="0" presId="urn:microsoft.com/office/officeart/2005/8/layout/lProcess3"/>
    <dgm:cxn modelId="{FA4EF07F-D8FB-44CD-9544-8DB94B3A4B40}" type="presOf" srcId="{E4D1CE80-46E2-4692-954B-20A986BF9D5E}" destId="{9565E9D3-2741-4CF6-8666-7D07F74190B1}" srcOrd="0" destOrd="0" presId="urn:microsoft.com/office/officeart/2005/8/layout/lProcess3"/>
    <dgm:cxn modelId="{9BF96681-726F-44FC-ACDD-218F55E3073C}" type="presOf" srcId="{C5764850-0253-4479-871C-55F751B81E8E}" destId="{E6E4646A-1118-4891-BABE-D96FD1190728}" srcOrd="0" destOrd="0" presId="urn:microsoft.com/office/officeart/2005/8/layout/lProcess3"/>
    <dgm:cxn modelId="{82114783-E93F-4A5E-93B4-306D4DB7236F}" srcId="{79F3DA52-3B8C-4D3A-9A60-B465E0748C02}" destId="{9576DCC5-4CE5-46DF-A5F7-F994D1AE173E}" srcOrd="4" destOrd="0" parTransId="{9CD64EF8-4D94-4F42-B823-30096714B8B1}" sibTransId="{54A36727-3713-4FD2-914C-2854152C5439}"/>
    <dgm:cxn modelId="{19EA7493-0E78-4BFD-875A-184315BCB1CE}" type="presOf" srcId="{79F3DA52-3B8C-4D3A-9A60-B465E0748C02}" destId="{53F84EF3-B0A5-4983-BECF-677DB1A9EBA0}" srcOrd="0" destOrd="0" presId="urn:microsoft.com/office/officeart/2005/8/layout/lProcess3"/>
    <dgm:cxn modelId="{5D4FA698-D719-482A-8C7E-6F02A722B256}" srcId="{A052FD21-300B-4778-A86F-B2E50C929C22}" destId="{E38B1C45-50FB-4D29-BA4A-41406FC323A5}" srcOrd="2" destOrd="0" parTransId="{BFC0FEA1-FEB6-4225-A957-65AD99EBA566}" sibTransId="{199C65E0-89C3-4642-949B-BAC47AA9273D}"/>
    <dgm:cxn modelId="{ABECB19A-709A-455A-B87F-204AF2BA6824}" type="presOf" srcId="{858A8604-E549-45D0-ABB8-FB8FC3D45887}" destId="{13BD5E0A-39B8-4204-9688-790260B5A321}" srcOrd="0" destOrd="0" presId="urn:microsoft.com/office/officeart/2005/8/layout/lProcess3"/>
    <dgm:cxn modelId="{40D95C9C-CF3A-43A2-84D9-E2DED77A0A05}" srcId="{BCC58FA8-85E3-4170-99D8-5B973838018F}" destId="{6099FCFB-359C-433C-AFBE-278EEB7A1B6E}" srcOrd="2" destOrd="0" parTransId="{F63BEB5E-4161-4C07-8130-22F514B31FAA}" sibTransId="{B29DA4F9-C123-478D-BAEB-EBBCC70AF6EE}"/>
    <dgm:cxn modelId="{DA38C89C-48EA-4FE5-8A33-A0C9E62F8722}" srcId="{A052FD21-300B-4778-A86F-B2E50C929C22}" destId="{DC9BEF51-BF8C-473C-B8C8-44EB7364BACB}" srcOrd="4" destOrd="0" parTransId="{515079E1-EF88-49A1-87BE-AFCE64661F49}" sibTransId="{418B543F-2769-49B9-8614-673F1188464F}"/>
    <dgm:cxn modelId="{1119469D-783C-48FD-A23C-2E24C884048D}" srcId="{79F3DA52-3B8C-4D3A-9A60-B465E0748C02}" destId="{E56B36C0-C3CE-41A4-8C87-975D3A800421}" srcOrd="1" destOrd="0" parTransId="{E0A4BA31-8257-4545-AC89-3547B24466A6}" sibTransId="{F27D0EC1-B163-4C59-B37C-E2D6F4863EE7}"/>
    <dgm:cxn modelId="{F67DDEA2-3620-4131-9A2F-A77839BD2296}" srcId="{A052FD21-300B-4778-A86F-B2E50C929C22}" destId="{2BBE1E7A-8B05-4345-B650-427C9843BD15}" srcOrd="3" destOrd="0" parTransId="{6E0EBEDC-9D3C-466B-B3A9-7532EB7E7013}" sibTransId="{7838E357-2BF3-48F1-84D4-9E2DC43888B2}"/>
    <dgm:cxn modelId="{BB2DECB0-6486-41C8-B656-B6FD4809286C}" type="presOf" srcId="{A105FBF2-B3EF-4A64-8C4D-723B244AE1F6}" destId="{C9EE36EB-EFBF-4AC0-BE2F-A23B1AF9AF75}" srcOrd="0" destOrd="0" presId="urn:microsoft.com/office/officeart/2005/8/layout/lProcess3"/>
    <dgm:cxn modelId="{123E0DB8-711B-438C-9093-B74BB2CF4446}" type="presOf" srcId="{523EC461-C30B-4F15-88A8-E2ECE9FDFED0}" destId="{DC0D4EBD-5D38-46CE-BAC3-FCDC4E9F296C}" srcOrd="0" destOrd="0" presId="urn:microsoft.com/office/officeart/2005/8/layout/lProcess3"/>
    <dgm:cxn modelId="{5C0DCDC2-18B5-4111-A7FE-38C23AD310F3}" type="presOf" srcId="{E38B1C45-50FB-4D29-BA4A-41406FC323A5}" destId="{2A5900F0-6B27-4C94-BC8F-63CD419FF68D}" srcOrd="0" destOrd="0" presId="urn:microsoft.com/office/officeart/2005/8/layout/lProcess3"/>
    <dgm:cxn modelId="{B0DD54C4-B1CC-458C-91B7-ED551FF260DE}" srcId="{BCC58FA8-85E3-4170-99D8-5B973838018F}" destId="{A052FD21-300B-4778-A86F-B2E50C929C22}" srcOrd="0" destOrd="0" parTransId="{CE97B604-6209-4D35-A776-8BF3D3837C39}" sibTransId="{E36D2677-173A-4DA1-BCE9-10E3FEEE7EDC}"/>
    <dgm:cxn modelId="{2476D8D8-74E6-4DAC-A2D1-B9B039473B12}" srcId="{BCC58FA8-85E3-4170-99D8-5B973838018F}" destId="{79F3DA52-3B8C-4D3A-9A60-B465E0748C02}" srcOrd="1" destOrd="0" parTransId="{FCF060ED-D6F7-4578-9812-1AD5D51391AB}" sibTransId="{2291A6A7-901F-41C0-995B-C24ECCBD88A5}"/>
    <dgm:cxn modelId="{52A2FDDA-0CCD-4865-A7D4-E68F87F3E3B5}" srcId="{79F3DA52-3B8C-4D3A-9A60-B465E0748C02}" destId="{C37204F7-E873-42B5-BB47-2C73AC3D0562}" srcOrd="0" destOrd="0" parTransId="{AF4BCC93-16AE-4E85-B48F-E0BCFEE913DA}" sibTransId="{2E27C257-53CB-4743-861D-89C153369F9C}"/>
    <dgm:cxn modelId="{8A572CE1-730E-446B-BECD-8A0FE67B6A20}" type="presOf" srcId="{FF5975E4-EE2B-46DF-8645-E2A6D263702D}" destId="{C7AE8B63-D558-4B15-87E5-9B77612A33D3}" srcOrd="0" destOrd="0" presId="urn:microsoft.com/office/officeart/2005/8/layout/lProcess3"/>
    <dgm:cxn modelId="{46D232E2-94A3-4EF6-9022-733D28187CE3}" type="presOf" srcId="{E56B36C0-C3CE-41A4-8C87-975D3A800421}" destId="{8E943913-98B3-407E-B101-A598F2BF1DC0}" srcOrd="0" destOrd="0" presId="urn:microsoft.com/office/officeart/2005/8/layout/lProcess3"/>
    <dgm:cxn modelId="{260467E4-56B0-459D-849A-208EB30993CC}" type="presOf" srcId="{9576DCC5-4CE5-46DF-A5F7-F994D1AE173E}" destId="{85271070-22D1-4DD6-9C48-AB1F09AC55C5}" srcOrd="0" destOrd="0" presId="urn:microsoft.com/office/officeart/2005/8/layout/lProcess3"/>
    <dgm:cxn modelId="{8ED362EC-B8AC-4B2C-9645-7985A43D3C74}" type="presOf" srcId="{D450AB50-AB73-47D0-89A8-598F60A20503}" destId="{6EC69A8F-5E8C-499A-A84D-D3DD65B54517}" srcOrd="0" destOrd="0" presId="urn:microsoft.com/office/officeart/2005/8/layout/lProcess3"/>
    <dgm:cxn modelId="{2A790EF5-BF8D-4C7F-914C-3924C0E4BED5}" srcId="{6099FCFB-359C-433C-AFBE-278EEB7A1B6E}" destId="{AA7BDD54-C253-4699-BA5C-0FDCC4C59421}" srcOrd="0" destOrd="0" parTransId="{B61193FA-09FF-472F-82DE-83C73E16F270}" sibTransId="{165A1BFA-B8EF-48B2-8B47-CB43108F2411}"/>
    <dgm:cxn modelId="{E730BDF6-5577-49B7-B693-2E443B7E67EC}" type="presOf" srcId="{AA7BDD54-C253-4699-BA5C-0FDCC4C59421}" destId="{295D6A8D-5AE4-4A5A-B3EC-1308EC66C02F}" srcOrd="0" destOrd="0" presId="urn:microsoft.com/office/officeart/2005/8/layout/lProcess3"/>
    <dgm:cxn modelId="{1DE7FCFA-43B6-432A-8DB8-1F278919C4F1}" srcId="{A052FD21-300B-4778-A86F-B2E50C929C22}" destId="{A105FBF2-B3EF-4A64-8C4D-723B244AE1F6}" srcOrd="9" destOrd="0" parTransId="{863F3D54-2E31-4213-BB28-4102084BFB97}" sibTransId="{AC335AD5-48C2-4476-A204-5AD15706D64A}"/>
    <dgm:cxn modelId="{DE826BFE-28F2-4786-BC4C-F50C34FC9DB1}" type="presOf" srcId="{BCC58FA8-85E3-4170-99D8-5B973838018F}" destId="{0AACCA3D-5849-4006-A8B9-460D40B0BF85}" srcOrd="0" destOrd="0" presId="urn:microsoft.com/office/officeart/2005/8/layout/lProcess3"/>
    <dgm:cxn modelId="{EE4854FE-5CF1-46CA-866D-08DCE3E9D1C4}" type="presOf" srcId="{2BBE1E7A-8B05-4345-B650-427C9843BD15}" destId="{E0BE14ED-F77E-4FB1-9D6A-65FF09CB8C5E}" srcOrd="0" destOrd="0" presId="urn:microsoft.com/office/officeart/2005/8/layout/lProcess3"/>
    <dgm:cxn modelId="{84E196FF-1D48-4024-A8EF-0614A93344D8}" type="presOf" srcId="{66B5E181-E94C-4780-A0E6-EFA32832B505}" destId="{ABAAFA91-C437-4BC9-8F5A-DEDB26392685}" srcOrd="0" destOrd="0" presId="urn:microsoft.com/office/officeart/2005/8/layout/lProcess3"/>
    <dgm:cxn modelId="{BE6FF014-B062-48F7-BB8D-11310E01D622}" type="presParOf" srcId="{0AACCA3D-5849-4006-A8B9-460D40B0BF85}" destId="{F025039F-A6EF-4999-912C-95E0A592B8A6}" srcOrd="0" destOrd="0" presId="urn:microsoft.com/office/officeart/2005/8/layout/lProcess3"/>
    <dgm:cxn modelId="{816421E9-A1BD-4769-BE05-7DCCDAEFF3F0}" type="presParOf" srcId="{F025039F-A6EF-4999-912C-95E0A592B8A6}" destId="{6279AF9D-212F-4B91-8068-9FB5F49B6452}" srcOrd="0" destOrd="0" presId="urn:microsoft.com/office/officeart/2005/8/layout/lProcess3"/>
    <dgm:cxn modelId="{6885AEF3-EE44-44E4-986D-2E2B39FD4B27}" type="presParOf" srcId="{F025039F-A6EF-4999-912C-95E0A592B8A6}" destId="{5420ECE2-08EC-43C3-B477-3F4D7C927227}" srcOrd="1" destOrd="0" presId="urn:microsoft.com/office/officeart/2005/8/layout/lProcess3"/>
    <dgm:cxn modelId="{C11568DF-9633-4077-AF4F-3D1FA5C901FF}" type="presParOf" srcId="{F025039F-A6EF-4999-912C-95E0A592B8A6}" destId="{DC0D4EBD-5D38-46CE-BAC3-FCDC4E9F296C}" srcOrd="2" destOrd="0" presId="urn:microsoft.com/office/officeart/2005/8/layout/lProcess3"/>
    <dgm:cxn modelId="{885AB109-974E-475E-AB3F-D925700D998C}" type="presParOf" srcId="{F025039F-A6EF-4999-912C-95E0A592B8A6}" destId="{0A221790-49AB-466D-9F72-46A4B9A1774F}" srcOrd="3" destOrd="0" presId="urn:microsoft.com/office/officeart/2005/8/layout/lProcess3"/>
    <dgm:cxn modelId="{02DDEE5E-42F2-409F-B297-2979705D1BFF}" type="presParOf" srcId="{F025039F-A6EF-4999-912C-95E0A592B8A6}" destId="{ABAAFA91-C437-4BC9-8F5A-DEDB26392685}" srcOrd="4" destOrd="0" presId="urn:microsoft.com/office/officeart/2005/8/layout/lProcess3"/>
    <dgm:cxn modelId="{85EB8F0F-8C1E-4EC0-9CED-0B30B573C7D0}" type="presParOf" srcId="{F025039F-A6EF-4999-912C-95E0A592B8A6}" destId="{B5142C10-D9F2-4476-B7C0-5B709C5AF130}" srcOrd="5" destOrd="0" presId="urn:microsoft.com/office/officeart/2005/8/layout/lProcess3"/>
    <dgm:cxn modelId="{6C467C16-6ACC-41CF-98F7-766CFF13B1E8}" type="presParOf" srcId="{F025039F-A6EF-4999-912C-95E0A592B8A6}" destId="{2A5900F0-6B27-4C94-BC8F-63CD419FF68D}" srcOrd="6" destOrd="0" presId="urn:microsoft.com/office/officeart/2005/8/layout/lProcess3"/>
    <dgm:cxn modelId="{53596F2E-8B90-4EB1-B4CA-DFC26E5E4103}" type="presParOf" srcId="{F025039F-A6EF-4999-912C-95E0A592B8A6}" destId="{9594F80A-0975-4CEF-8347-D6B2B13E9333}" srcOrd="7" destOrd="0" presId="urn:microsoft.com/office/officeart/2005/8/layout/lProcess3"/>
    <dgm:cxn modelId="{205642AD-9735-4854-A02A-2AB6C32B9C30}" type="presParOf" srcId="{F025039F-A6EF-4999-912C-95E0A592B8A6}" destId="{E0BE14ED-F77E-4FB1-9D6A-65FF09CB8C5E}" srcOrd="8" destOrd="0" presId="urn:microsoft.com/office/officeart/2005/8/layout/lProcess3"/>
    <dgm:cxn modelId="{5D70FFB2-A0FC-45D0-A73E-5938EB85BF1C}" type="presParOf" srcId="{F025039F-A6EF-4999-912C-95E0A592B8A6}" destId="{F1EA5B19-B53A-429D-995A-333942C72924}" srcOrd="9" destOrd="0" presId="urn:microsoft.com/office/officeart/2005/8/layout/lProcess3"/>
    <dgm:cxn modelId="{3D58BCD5-322B-415D-888A-4F861B28E4AC}" type="presParOf" srcId="{F025039F-A6EF-4999-912C-95E0A592B8A6}" destId="{97BE543F-9E58-4F24-97DE-2455957EE987}" srcOrd="10" destOrd="0" presId="urn:microsoft.com/office/officeart/2005/8/layout/lProcess3"/>
    <dgm:cxn modelId="{A10A529C-585C-4B43-A190-48C69431BFF6}" type="presParOf" srcId="{F025039F-A6EF-4999-912C-95E0A592B8A6}" destId="{11624583-A64A-4998-A58E-31B7C74AA61F}" srcOrd="11" destOrd="0" presId="urn:microsoft.com/office/officeart/2005/8/layout/lProcess3"/>
    <dgm:cxn modelId="{F2549D31-9E21-4392-A2E6-F0BAE9355934}" type="presParOf" srcId="{F025039F-A6EF-4999-912C-95E0A592B8A6}" destId="{E6E4646A-1118-4891-BABE-D96FD1190728}" srcOrd="12" destOrd="0" presId="urn:microsoft.com/office/officeart/2005/8/layout/lProcess3"/>
    <dgm:cxn modelId="{0A258702-3D26-441B-B55F-C432EC50D7E4}" type="presParOf" srcId="{F025039F-A6EF-4999-912C-95E0A592B8A6}" destId="{273B492B-E868-4A09-9A83-F032D0DBCA31}" srcOrd="13" destOrd="0" presId="urn:microsoft.com/office/officeart/2005/8/layout/lProcess3"/>
    <dgm:cxn modelId="{C7E1B88B-DDB0-4DF0-8DA0-ACA80401DEF4}" type="presParOf" srcId="{F025039F-A6EF-4999-912C-95E0A592B8A6}" destId="{BF600E42-3784-4E59-82F8-4B877A11C844}" srcOrd="14" destOrd="0" presId="urn:microsoft.com/office/officeart/2005/8/layout/lProcess3"/>
    <dgm:cxn modelId="{95B4BED6-759E-4543-9597-8630B5820663}" type="presParOf" srcId="{F025039F-A6EF-4999-912C-95E0A592B8A6}" destId="{3E562476-CDC5-443F-B33F-81650EB15705}" srcOrd="15" destOrd="0" presId="urn:microsoft.com/office/officeart/2005/8/layout/lProcess3"/>
    <dgm:cxn modelId="{193437D0-20BF-4089-8C99-F54E154C3848}" type="presParOf" srcId="{F025039F-A6EF-4999-912C-95E0A592B8A6}" destId="{2E7CAFCE-31FA-47DA-85F1-2E28A4C462E6}" srcOrd="16" destOrd="0" presId="urn:microsoft.com/office/officeart/2005/8/layout/lProcess3"/>
    <dgm:cxn modelId="{AD034CD4-3D91-49F1-BC26-0236CBE1542A}" type="presParOf" srcId="{F025039F-A6EF-4999-912C-95E0A592B8A6}" destId="{E69A8EC8-F556-4CFF-BB09-502839962168}" srcOrd="17" destOrd="0" presId="urn:microsoft.com/office/officeart/2005/8/layout/lProcess3"/>
    <dgm:cxn modelId="{96E8D831-CB76-49F6-89DD-8E8720F99B82}" type="presParOf" srcId="{F025039F-A6EF-4999-912C-95E0A592B8A6}" destId="{387FF013-8C0C-462D-A752-E0EE613184E3}" srcOrd="18" destOrd="0" presId="urn:microsoft.com/office/officeart/2005/8/layout/lProcess3"/>
    <dgm:cxn modelId="{07D05AE3-87B3-46E6-A41C-423A67B66239}" type="presParOf" srcId="{F025039F-A6EF-4999-912C-95E0A592B8A6}" destId="{059BC798-F3E4-4F35-B26D-739E038FDD62}" srcOrd="19" destOrd="0" presId="urn:microsoft.com/office/officeart/2005/8/layout/lProcess3"/>
    <dgm:cxn modelId="{77312A9B-5D30-4845-B1C3-3038F8EDB1B9}" type="presParOf" srcId="{F025039F-A6EF-4999-912C-95E0A592B8A6}" destId="{C9EE36EB-EFBF-4AC0-BE2F-A23B1AF9AF75}" srcOrd="20" destOrd="0" presId="urn:microsoft.com/office/officeart/2005/8/layout/lProcess3"/>
    <dgm:cxn modelId="{2259FF78-BF3C-45DD-A960-FC90C4C878D1}" type="presParOf" srcId="{F025039F-A6EF-4999-912C-95E0A592B8A6}" destId="{3A166E71-E881-420D-9F10-85CCD4268E6E}" srcOrd="21" destOrd="0" presId="urn:microsoft.com/office/officeart/2005/8/layout/lProcess3"/>
    <dgm:cxn modelId="{75DF0681-5303-4980-A157-86E3599698FC}" type="presParOf" srcId="{F025039F-A6EF-4999-912C-95E0A592B8A6}" destId="{13BD5E0A-39B8-4204-9688-790260B5A321}" srcOrd="22" destOrd="0" presId="urn:microsoft.com/office/officeart/2005/8/layout/lProcess3"/>
    <dgm:cxn modelId="{ECD9731D-B7A1-43CD-B10A-AE7750DB2BB8}" type="presParOf" srcId="{0AACCA3D-5849-4006-A8B9-460D40B0BF85}" destId="{6D734C4F-EBC9-489D-B1B8-F4C6A7640FB0}" srcOrd="1" destOrd="0" presId="urn:microsoft.com/office/officeart/2005/8/layout/lProcess3"/>
    <dgm:cxn modelId="{FFBC095B-7AF8-42F5-9636-EF90B59F093D}" type="presParOf" srcId="{0AACCA3D-5849-4006-A8B9-460D40B0BF85}" destId="{F45E869F-F7C0-413F-B32B-434C8BD93588}" srcOrd="2" destOrd="0" presId="urn:microsoft.com/office/officeart/2005/8/layout/lProcess3"/>
    <dgm:cxn modelId="{689544AC-3A9C-42EC-9B60-B7189DB91D0C}" type="presParOf" srcId="{F45E869F-F7C0-413F-B32B-434C8BD93588}" destId="{53F84EF3-B0A5-4983-BECF-677DB1A9EBA0}" srcOrd="0" destOrd="0" presId="urn:microsoft.com/office/officeart/2005/8/layout/lProcess3"/>
    <dgm:cxn modelId="{063BEFE5-6B9F-44AA-A03B-F8E2F5706F22}" type="presParOf" srcId="{F45E869F-F7C0-413F-B32B-434C8BD93588}" destId="{5520C772-84D2-406F-AE6E-56CD832BBC87}" srcOrd="1" destOrd="0" presId="urn:microsoft.com/office/officeart/2005/8/layout/lProcess3"/>
    <dgm:cxn modelId="{8CE2EED2-592C-4671-8AA1-8B2C168B13A6}" type="presParOf" srcId="{F45E869F-F7C0-413F-B32B-434C8BD93588}" destId="{AE3A27AB-3F8D-42B3-A8A3-AEA4B0909952}" srcOrd="2" destOrd="0" presId="urn:microsoft.com/office/officeart/2005/8/layout/lProcess3"/>
    <dgm:cxn modelId="{C7ACDB85-05DD-4701-8514-532B8DC7813A}" type="presParOf" srcId="{F45E869F-F7C0-413F-B32B-434C8BD93588}" destId="{29957EDF-585A-4328-99BE-BFD33229D756}" srcOrd="3" destOrd="0" presId="urn:microsoft.com/office/officeart/2005/8/layout/lProcess3"/>
    <dgm:cxn modelId="{3C2F9EF5-E4E9-4299-9D9D-9B985DB39FE3}" type="presParOf" srcId="{F45E869F-F7C0-413F-B32B-434C8BD93588}" destId="{8E943913-98B3-407E-B101-A598F2BF1DC0}" srcOrd="4" destOrd="0" presId="urn:microsoft.com/office/officeart/2005/8/layout/lProcess3"/>
    <dgm:cxn modelId="{973E3E5B-FCBF-4F9B-B883-211E3F9207B4}" type="presParOf" srcId="{F45E869F-F7C0-413F-B32B-434C8BD93588}" destId="{BDE109D3-275E-4CCD-87F8-C2768C5D5EF6}" srcOrd="5" destOrd="0" presId="urn:microsoft.com/office/officeart/2005/8/layout/lProcess3"/>
    <dgm:cxn modelId="{920811DC-9B9B-4575-84C4-6B4F963DCEC2}" type="presParOf" srcId="{F45E869F-F7C0-413F-B32B-434C8BD93588}" destId="{9565E9D3-2741-4CF6-8666-7D07F74190B1}" srcOrd="6" destOrd="0" presId="urn:microsoft.com/office/officeart/2005/8/layout/lProcess3"/>
    <dgm:cxn modelId="{50A5101F-23D9-4677-9B3E-229E645310AB}" type="presParOf" srcId="{F45E869F-F7C0-413F-B32B-434C8BD93588}" destId="{F601FF3D-0323-4D7A-BD58-AF33AC5B3DCF}" srcOrd="7" destOrd="0" presId="urn:microsoft.com/office/officeart/2005/8/layout/lProcess3"/>
    <dgm:cxn modelId="{1D397B1D-AC6D-4BC6-AC52-CC31BA24B7AE}" type="presParOf" srcId="{F45E869F-F7C0-413F-B32B-434C8BD93588}" destId="{6EC69A8F-5E8C-499A-A84D-D3DD65B54517}" srcOrd="8" destOrd="0" presId="urn:microsoft.com/office/officeart/2005/8/layout/lProcess3"/>
    <dgm:cxn modelId="{7C8EC330-3E00-4ECE-9AED-886C2C9AEDCE}" type="presParOf" srcId="{F45E869F-F7C0-413F-B32B-434C8BD93588}" destId="{A80FCDE5-CE32-45D9-B9D3-0202E19B3581}" srcOrd="9" destOrd="0" presId="urn:microsoft.com/office/officeart/2005/8/layout/lProcess3"/>
    <dgm:cxn modelId="{A09745B2-06A2-4989-8DC2-35FF7CAEEEE6}" type="presParOf" srcId="{F45E869F-F7C0-413F-B32B-434C8BD93588}" destId="{85271070-22D1-4DD6-9C48-AB1F09AC55C5}" srcOrd="10" destOrd="0" presId="urn:microsoft.com/office/officeart/2005/8/layout/lProcess3"/>
    <dgm:cxn modelId="{65558C42-1B37-4164-9064-2A4A2053EC07}" type="presParOf" srcId="{0AACCA3D-5849-4006-A8B9-460D40B0BF85}" destId="{3D26D9CD-C54E-4666-B22E-73CC90357904}" srcOrd="3" destOrd="0" presId="urn:microsoft.com/office/officeart/2005/8/layout/lProcess3"/>
    <dgm:cxn modelId="{06B77D19-527F-4607-A830-867CB9A11D7F}" type="presParOf" srcId="{0AACCA3D-5849-4006-A8B9-460D40B0BF85}" destId="{BF2B0973-E73B-4112-A28C-5EB97849FC24}" srcOrd="4" destOrd="0" presId="urn:microsoft.com/office/officeart/2005/8/layout/lProcess3"/>
    <dgm:cxn modelId="{049DA95B-A2CE-4094-ADAD-A586B3983C49}" type="presParOf" srcId="{BF2B0973-E73B-4112-A28C-5EB97849FC24}" destId="{8CE5CFF0-8F58-4684-A295-840DECF34C2A}" srcOrd="0" destOrd="0" presId="urn:microsoft.com/office/officeart/2005/8/layout/lProcess3"/>
    <dgm:cxn modelId="{9D33283A-59D2-42D3-987A-65BE4CB72FFA}" type="presParOf" srcId="{BF2B0973-E73B-4112-A28C-5EB97849FC24}" destId="{2F565728-2777-4E3F-8B4A-69CBB85757E6}" srcOrd="1" destOrd="0" presId="urn:microsoft.com/office/officeart/2005/8/layout/lProcess3"/>
    <dgm:cxn modelId="{BC252DEF-9516-4D3B-A8AC-B5EB378710BE}" type="presParOf" srcId="{BF2B0973-E73B-4112-A28C-5EB97849FC24}" destId="{295D6A8D-5AE4-4A5A-B3EC-1308EC66C02F}" srcOrd="2" destOrd="0" presId="urn:microsoft.com/office/officeart/2005/8/layout/lProcess3"/>
    <dgm:cxn modelId="{60967475-6925-45F7-83D6-C0519007793B}" type="presParOf" srcId="{BF2B0973-E73B-4112-A28C-5EB97849FC24}" destId="{0C0D3604-1563-44A4-A39B-8B355BF3A5F8}" srcOrd="3" destOrd="0" presId="urn:microsoft.com/office/officeart/2005/8/layout/lProcess3"/>
    <dgm:cxn modelId="{C9E2E1EB-1448-433A-A0D4-3C31197C4DC6}" type="presParOf" srcId="{BF2B0973-E73B-4112-A28C-5EB97849FC24}" destId="{1E7E27EE-28BB-4FC1-92CA-495C5C6DE9AA}" srcOrd="4" destOrd="0" presId="urn:microsoft.com/office/officeart/2005/8/layout/lProcess3"/>
    <dgm:cxn modelId="{25D13E04-4971-4217-91BF-DD818141DF07}" type="presParOf" srcId="{BF2B0973-E73B-4112-A28C-5EB97849FC24}" destId="{8096337C-438B-4E06-8C3F-950FBFB838A5}" srcOrd="5" destOrd="0" presId="urn:microsoft.com/office/officeart/2005/8/layout/lProcess3"/>
    <dgm:cxn modelId="{B63CDFC4-C9C4-4BBF-8AC6-6EED925CBD95}" type="presParOf" srcId="{BF2B0973-E73B-4112-A28C-5EB97849FC24}" destId="{C7AE8B63-D558-4B15-87E5-9B77612A33D3}" srcOrd="6" destOrd="0" presId="urn:microsoft.com/office/officeart/2005/8/layout/lProcess3"/>
    <dgm:cxn modelId="{A32A5B73-F6B1-4042-B3BC-6E6F86CD4521}" type="presParOf" srcId="{BF2B0973-E73B-4112-A28C-5EB97849FC24}" destId="{EB60D2E5-4CD6-4E9A-841E-593EFF7A553C}" srcOrd="7" destOrd="0" presId="urn:microsoft.com/office/officeart/2005/8/layout/lProcess3"/>
    <dgm:cxn modelId="{B6D850BC-3588-418F-A37B-1E1956DBEC4B}" type="presParOf" srcId="{BF2B0973-E73B-4112-A28C-5EB97849FC24}" destId="{5FA475DD-7809-40C3-A4DA-DAEC4A894694}" srcOrd="8"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75C7E2-9388-E846-9267-2A90525764E1}" type="doc">
      <dgm:prSet loTypeId="urn:microsoft.com/office/officeart/2005/8/layout/hList1" loCatId="" qsTypeId="urn:microsoft.com/office/officeart/2005/8/quickstyle/simple1" qsCatId="simple" csTypeId="urn:microsoft.com/office/officeart/2005/8/colors/accent1_2" csCatId="accent1" phldr="1"/>
      <dgm:spPr/>
      <dgm:t>
        <a:bodyPr/>
        <a:lstStyle/>
        <a:p>
          <a:endParaRPr lang="en-US"/>
        </a:p>
      </dgm:t>
    </dgm:pt>
    <dgm:pt modelId="{A6E4FA49-CB73-1048-BEF2-3BE0B7D270C5}">
      <dgm:prSet phldrT="[Text]"/>
      <dgm:spPr/>
      <dgm:t>
        <a:bodyPr/>
        <a:lstStyle/>
        <a:p>
          <a:r>
            <a:rPr lang="en-US"/>
            <a:t>Southwest</a:t>
          </a:r>
        </a:p>
      </dgm:t>
    </dgm:pt>
    <dgm:pt modelId="{D1CE058C-6708-644E-8621-40BFCBC606F9}" type="parTrans" cxnId="{1854A1D2-C59D-6748-92E4-2091856AA82B}">
      <dgm:prSet/>
      <dgm:spPr/>
      <dgm:t>
        <a:bodyPr/>
        <a:lstStyle/>
        <a:p>
          <a:endParaRPr lang="en-US"/>
        </a:p>
      </dgm:t>
    </dgm:pt>
    <dgm:pt modelId="{34AC28D0-FDF7-D84A-A82D-D91B8E7AA812}" type="sibTrans" cxnId="{1854A1D2-C59D-6748-92E4-2091856AA82B}">
      <dgm:prSet/>
      <dgm:spPr/>
      <dgm:t>
        <a:bodyPr/>
        <a:lstStyle/>
        <a:p>
          <a:endParaRPr lang="en-US"/>
        </a:p>
      </dgm:t>
    </dgm:pt>
    <dgm:pt modelId="{8F3989F2-A64D-0044-A5BE-D0FDB457DB42}">
      <dgm:prSet phldrT="[Text]" custT="1"/>
      <dgm:spPr/>
      <dgm:t>
        <a:bodyPr/>
        <a:lstStyle/>
        <a:p>
          <a:r>
            <a:rPr lang="en-US" sz="2000"/>
            <a:t>Capital District</a:t>
          </a:r>
        </a:p>
      </dgm:t>
    </dgm:pt>
    <dgm:pt modelId="{F0B34AE3-569B-7543-AABC-5E4FDFF9B821}" type="parTrans" cxnId="{FBFAE5FE-DF4B-9E48-93DA-38047CC5CAE8}">
      <dgm:prSet/>
      <dgm:spPr/>
      <dgm:t>
        <a:bodyPr/>
        <a:lstStyle/>
        <a:p>
          <a:endParaRPr lang="en-US"/>
        </a:p>
      </dgm:t>
    </dgm:pt>
    <dgm:pt modelId="{341A4C02-3331-CB44-867E-3120F82A649F}" type="sibTrans" cxnId="{FBFAE5FE-DF4B-9E48-93DA-38047CC5CAE8}">
      <dgm:prSet/>
      <dgm:spPr/>
      <dgm:t>
        <a:bodyPr/>
        <a:lstStyle/>
        <a:p>
          <a:endParaRPr lang="en-US"/>
        </a:p>
      </dgm:t>
    </dgm:pt>
    <dgm:pt modelId="{C4D61259-5EF9-0341-A19E-1F36C680D2E0}">
      <dgm:prSet phldrT="[Text]" custT="1"/>
      <dgm:spPr/>
      <dgm:t>
        <a:bodyPr/>
        <a:lstStyle/>
        <a:p>
          <a:r>
            <a:rPr lang="en-US" sz="2000"/>
            <a:t>Mid-Hudson</a:t>
          </a:r>
        </a:p>
      </dgm:t>
    </dgm:pt>
    <dgm:pt modelId="{4304CA74-C0C9-014E-970F-856BC70C2B36}" type="parTrans" cxnId="{1ECD0DDD-280F-8A45-8F6B-7317056C97C6}">
      <dgm:prSet/>
      <dgm:spPr/>
      <dgm:t>
        <a:bodyPr/>
        <a:lstStyle/>
        <a:p>
          <a:endParaRPr lang="en-US"/>
        </a:p>
      </dgm:t>
    </dgm:pt>
    <dgm:pt modelId="{D133EF5B-A9BE-4146-950C-FC8FA97CB3D3}" type="sibTrans" cxnId="{1ECD0DDD-280F-8A45-8F6B-7317056C97C6}">
      <dgm:prSet/>
      <dgm:spPr/>
      <dgm:t>
        <a:bodyPr/>
        <a:lstStyle/>
        <a:p>
          <a:endParaRPr lang="en-US"/>
        </a:p>
      </dgm:t>
    </dgm:pt>
    <dgm:pt modelId="{FC5A20BB-DCC9-A041-AE29-DD31A19A7DF9}">
      <dgm:prSet phldrT="[Text]"/>
      <dgm:spPr/>
      <dgm:t>
        <a:bodyPr/>
        <a:lstStyle/>
        <a:p>
          <a:r>
            <a:rPr lang="en-US"/>
            <a:t>Southeast</a:t>
          </a:r>
        </a:p>
      </dgm:t>
    </dgm:pt>
    <dgm:pt modelId="{5DE51A4D-9899-C34E-97B6-C83BC935F679}" type="parTrans" cxnId="{FC0E1B21-E3B3-524A-B279-214668B8F03B}">
      <dgm:prSet/>
      <dgm:spPr/>
      <dgm:t>
        <a:bodyPr/>
        <a:lstStyle/>
        <a:p>
          <a:endParaRPr lang="en-US"/>
        </a:p>
      </dgm:t>
    </dgm:pt>
    <dgm:pt modelId="{D177C0DE-2498-1E43-835C-9FB1BD8BB021}" type="sibTrans" cxnId="{FC0E1B21-E3B3-524A-B279-214668B8F03B}">
      <dgm:prSet/>
      <dgm:spPr/>
      <dgm:t>
        <a:bodyPr/>
        <a:lstStyle/>
        <a:p>
          <a:endParaRPr lang="en-US"/>
        </a:p>
      </dgm:t>
    </dgm:pt>
    <dgm:pt modelId="{56097C97-A229-8144-ABB9-A15435794088}">
      <dgm:prSet phldrT="[Text]" custT="1"/>
      <dgm:spPr/>
      <dgm:t>
        <a:bodyPr/>
        <a:lstStyle/>
        <a:p>
          <a:r>
            <a:rPr lang="en-US" sz="2000"/>
            <a:t>Long Island</a:t>
          </a:r>
        </a:p>
      </dgm:t>
    </dgm:pt>
    <dgm:pt modelId="{B9017541-88EF-334D-868E-8198D9CF5D5A}" type="parTrans" cxnId="{C4234127-3FE5-B14B-93C8-F58EC96FC0A3}">
      <dgm:prSet/>
      <dgm:spPr/>
      <dgm:t>
        <a:bodyPr/>
        <a:lstStyle/>
        <a:p>
          <a:endParaRPr lang="en-US"/>
        </a:p>
      </dgm:t>
    </dgm:pt>
    <dgm:pt modelId="{46B11505-3C02-CB42-BB25-4B00252CCD87}" type="sibTrans" cxnId="{C4234127-3FE5-B14B-93C8-F58EC96FC0A3}">
      <dgm:prSet/>
      <dgm:spPr/>
      <dgm:t>
        <a:bodyPr/>
        <a:lstStyle/>
        <a:p>
          <a:endParaRPr lang="en-US"/>
        </a:p>
      </dgm:t>
    </dgm:pt>
    <dgm:pt modelId="{CC60B68F-EDDB-6D40-947F-BF527BC6CAFB}">
      <dgm:prSet phldrT="[Text]" custT="1"/>
      <dgm:spPr/>
      <dgm:t>
        <a:bodyPr/>
        <a:lstStyle/>
        <a:p>
          <a:r>
            <a:rPr lang="en-US" sz="2000"/>
            <a:t>New York City</a:t>
          </a:r>
        </a:p>
      </dgm:t>
    </dgm:pt>
    <dgm:pt modelId="{A0018E1C-1B42-B141-9E21-6F73A5673C7E}" type="parTrans" cxnId="{7F6A219C-2AA4-D54A-B3A2-6533E46CDDA5}">
      <dgm:prSet/>
      <dgm:spPr/>
      <dgm:t>
        <a:bodyPr/>
        <a:lstStyle/>
        <a:p>
          <a:endParaRPr lang="en-US"/>
        </a:p>
      </dgm:t>
    </dgm:pt>
    <dgm:pt modelId="{E6FA577F-93D7-6A44-889B-958296436999}" type="sibTrans" cxnId="{7F6A219C-2AA4-D54A-B3A2-6533E46CDDA5}">
      <dgm:prSet/>
      <dgm:spPr/>
      <dgm:t>
        <a:bodyPr/>
        <a:lstStyle/>
        <a:p>
          <a:endParaRPr lang="en-US"/>
        </a:p>
      </dgm:t>
    </dgm:pt>
    <dgm:pt modelId="{036EF195-4A3A-204D-91D5-EAAE7F9A8A05}">
      <dgm:prSet phldrT="[Text]"/>
      <dgm:spPr/>
      <dgm:t>
        <a:bodyPr/>
        <a:lstStyle/>
        <a:p>
          <a:r>
            <a:rPr lang="en-US"/>
            <a:t>Northeast</a:t>
          </a:r>
        </a:p>
      </dgm:t>
    </dgm:pt>
    <dgm:pt modelId="{D0D99102-943F-DC4F-87FD-A9B810F9CD48}" type="parTrans" cxnId="{10151F08-0876-E24F-9EE7-DAA1F25C2BBB}">
      <dgm:prSet/>
      <dgm:spPr/>
      <dgm:t>
        <a:bodyPr/>
        <a:lstStyle/>
        <a:p>
          <a:endParaRPr lang="en-US"/>
        </a:p>
      </dgm:t>
    </dgm:pt>
    <dgm:pt modelId="{30C90E70-9F74-4F47-9D54-F06EC2E479EB}" type="sibTrans" cxnId="{10151F08-0876-E24F-9EE7-DAA1F25C2BBB}">
      <dgm:prSet/>
      <dgm:spPr/>
      <dgm:t>
        <a:bodyPr/>
        <a:lstStyle/>
        <a:p>
          <a:endParaRPr lang="en-US"/>
        </a:p>
      </dgm:t>
    </dgm:pt>
    <dgm:pt modelId="{CCEC4C69-7359-434A-B4BA-AD0D8069D844}">
      <dgm:prSet phldrT="[Text]" custT="1"/>
      <dgm:spPr/>
      <dgm:t>
        <a:bodyPr/>
        <a:lstStyle/>
        <a:p>
          <a:r>
            <a:rPr lang="en-US" sz="2000"/>
            <a:t>North County</a:t>
          </a:r>
        </a:p>
      </dgm:t>
    </dgm:pt>
    <dgm:pt modelId="{924E05AD-5D7B-574E-8C29-8F934FF5CFB9}" type="parTrans" cxnId="{523B919F-7C4E-C844-95E5-E569C4D2A4A5}">
      <dgm:prSet/>
      <dgm:spPr/>
      <dgm:t>
        <a:bodyPr/>
        <a:lstStyle/>
        <a:p>
          <a:endParaRPr lang="en-US"/>
        </a:p>
      </dgm:t>
    </dgm:pt>
    <dgm:pt modelId="{B932DA6E-C909-B64F-B1FA-16F8BC147335}" type="sibTrans" cxnId="{523B919F-7C4E-C844-95E5-E569C4D2A4A5}">
      <dgm:prSet/>
      <dgm:spPr/>
      <dgm:t>
        <a:bodyPr/>
        <a:lstStyle/>
        <a:p>
          <a:endParaRPr lang="en-US"/>
        </a:p>
      </dgm:t>
    </dgm:pt>
    <dgm:pt modelId="{5B546872-A771-6449-B2A7-FB8631E25A39}">
      <dgm:prSet/>
      <dgm:spPr/>
      <dgm:t>
        <a:bodyPr/>
        <a:lstStyle/>
        <a:p>
          <a:r>
            <a:rPr lang="en-US"/>
            <a:t>Northwest</a:t>
          </a:r>
        </a:p>
      </dgm:t>
    </dgm:pt>
    <dgm:pt modelId="{9331ECFB-5F08-2E4B-A647-CE9C4EA8D4AC}" type="parTrans" cxnId="{C0C090CE-6E53-A949-9D75-3683D614CD8F}">
      <dgm:prSet/>
      <dgm:spPr/>
      <dgm:t>
        <a:bodyPr/>
        <a:lstStyle/>
        <a:p>
          <a:endParaRPr lang="en-US"/>
        </a:p>
      </dgm:t>
    </dgm:pt>
    <dgm:pt modelId="{AE2C4AA0-C5A0-8747-9FA3-777BC46241EB}" type="sibTrans" cxnId="{C0C090CE-6E53-A949-9D75-3683D614CD8F}">
      <dgm:prSet/>
      <dgm:spPr/>
      <dgm:t>
        <a:bodyPr/>
        <a:lstStyle/>
        <a:p>
          <a:endParaRPr lang="en-US"/>
        </a:p>
      </dgm:t>
    </dgm:pt>
    <dgm:pt modelId="{102DDED1-C458-3849-9DA1-D7705B1BFA0A}">
      <dgm:prSet phldrT="[Text]" custT="1"/>
      <dgm:spPr/>
      <dgm:t>
        <a:bodyPr/>
        <a:lstStyle/>
        <a:p>
          <a:r>
            <a:rPr lang="en-US" sz="2000"/>
            <a:t>Southern- Tier</a:t>
          </a:r>
        </a:p>
      </dgm:t>
    </dgm:pt>
    <dgm:pt modelId="{05D8CD85-F050-584B-B84F-F0B9ABB3B5C5}" type="parTrans" cxnId="{45FF0C3C-DCE4-464F-ACD5-4D8CC3E9887B}">
      <dgm:prSet/>
      <dgm:spPr/>
      <dgm:t>
        <a:bodyPr/>
        <a:lstStyle/>
        <a:p>
          <a:endParaRPr lang="en-US"/>
        </a:p>
      </dgm:t>
    </dgm:pt>
    <dgm:pt modelId="{F4BEB837-A266-1D47-B3EB-8EE0A75E6862}" type="sibTrans" cxnId="{45FF0C3C-DCE4-464F-ACD5-4D8CC3E9887B}">
      <dgm:prSet/>
      <dgm:spPr/>
      <dgm:t>
        <a:bodyPr/>
        <a:lstStyle/>
        <a:p>
          <a:endParaRPr lang="en-US"/>
        </a:p>
      </dgm:t>
    </dgm:pt>
    <dgm:pt modelId="{FEBA4899-2491-6145-BE33-51A9C4666F34}">
      <dgm:prSet custT="1"/>
      <dgm:spPr/>
      <dgm:t>
        <a:bodyPr/>
        <a:lstStyle/>
        <a:p>
          <a:r>
            <a:rPr lang="en-US" sz="2000"/>
            <a:t>Western New York</a:t>
          </a:r>
        </a:p>
      </dgm:t>
    </dgm:pt>
    <dgm:pt modelId="{5E4518B2-1613-2540-A8FC-B1E8A50BFB55}" type="parTrans" cxnId="{C0E849FD-9B6E-8145-BCC4-51A78FBE71D8}">
      <dgm:prSet/>
      <dgm:spPr/>
      <dgm:t>
        <a:bodyPr/>
        <a:lstStyle/>
        <a:p>
          <a:endParaRPr lang="en-US"/>
        </a:p>
      </dgm:t>
    </dgm:pt>
    <dgm:pt modelId="{BD5F0A26-8FD9-9B4A-82B0-4FB8B602E481}" type="sibTrans" cxnId="{C0E849FD-9B6E-8145-BCC4-51A78FBE71D8}">
      <dgm:prSet/>
      <dgm:spPr/>
      <dgm:t>
        <a:bodyPr/>
        <a:lstStyle/>
        <a:p>
          <a:endParaRPr lang="en-US"/>
        </a:p>
      </dgm:t>
    </dgm:pt>
    <dgm:pt modelId="{A205600E-C5BE-6440-8730-161B97735A72}" type="pres">
      <dgm:prSet presAssocID="{2D75C7E2-9388-E846-9267-2A90525764E1}" presName="Name0" presStyleCnt="0">
        <dgm:presLayoutVars>
          <dgm:dir/>
          <dgm:animLvl val="lvl"/>
          <dgm:resizeHandles val="exact"/>
        </dgm:presLayoutVars>
      </dgm:prSet>
      <dgm:spPr/>
    </dgm:pt>
    <dgm:pt modelId="{8E2FE44C-B02F-EF4F-B625-A034C9719D0D}" type="pres">
      <dgm:prSet presAssocID="{A6E4FA49-CB73-1048-BEF2-3BE0B7D270C5}" presName="composite" presStyleCnt="0"/>
      <dgm:spPr/>
    </dgm:pt>
    <dgm:pt modelId="{86984B51-5D9A-FB40-8FE6-D194DCF24BDA}" type="pres">
      <dgm:prSet presAssocID="{A6E4FA49-CB73-1048-BEF2-3BE0B7D270C5}" presName="parTx" presStyleLbl="alignNode1" presStyleIdx="0" presStyleCnt="4">
        <dgm:presLayoutVars>
          <dgm:chMax val="0"/>
          <dgm:chPref val="0"/>
          <dgm:bulletEnabled val="1"/>
        </dgm:presLayoutVars>
      </dgm:prSet>
      <dgm:spPr/>
    </dgm:pt>
    <dgm:pt modelId="{5A34873D-757D-E24E-95B9-85E5AD97031D}" type="pres">
      <dgm:prSet presAssocID="{A6E4FA49-CB73-1048-BEF2-3BE0B7D270C5}" presName="desTx" presStyleLbl="alignAccFollowNode1" presStyleIdx="0" presStyleCnt="4" custScaleY="101598">
        <dgm:presLayoutVars>
          <dgm:bulletEnabled val="1"/>
        </dgm:presLayoutVars>
      </dgm:prSet>
      <dgm:spPr/>
    </dgm:pt>
    <dgm:pt modelId="{FEA04338-3C9E-074B-8F8F-FA9BAF7FD1D5}" type="pres">
      <dgm:prSet presAssocID="{34AC28D0-FDF7-D84A-A82D-D91B8E7AA812}" presName="space" presStyleCnt="0"/>
      <dgm:spPr/>
    </dgm:pt>
    <dgm:pt modelId="{51A180A9-4A97-4B4E-84F8-AAC438B2A3C7}" type="pres">
      <dgm:prSet presAssocID="{FC5A20BB-DCC9-A041-AE29-DD31A19A7DF9}" presName="composite" presStyleCnt="0"/>
      <dgm:spPr/>
    </dgm:pt>
    <dgm:pt modelId="{0E536F6B-575F-C945-861D-542344E2A54E}" type="pres">
      <dgm:prSet presAssocID="{FC5A20BB-DCC9-A041-AE29-DD31A19A7DF9}" presName="parTx" presStyleLbl="alignNode1" presStyleIdx="1" presStyleCnt="4">
        <dgm:presLayoutVars>
          <dgm:chMax val="0"/>
          <dgm:chPref val="0"/>
          <dgm:bulletEnabled val="1"/>
        </dgm:presLayoutVars>
      </dgm:prSet>
      <dgm:spPr/>
    </dgm:pt>
    <dgm:pt modelId="{3B7529CF-A06D-CA42-B93C-A97EB3AEA38C}" type="pres">
      <dgm:prSet presAssocID="{FC5A20BB-DCC9-A041-AE29-DD31A19A7DF9}" presName="desTx" presStyleLbl="alignAccFollowNode1" presStyleIdx="1" presStyleCnt="4">
        <dgm:presLayoutVars>
          <dgm:bulletEnabled val="1"/>
        </dgm:presLayoutVars>
      </dgm:prSet>
      <dgm:spPr/>
    </dgm:pt>
    <dgm:pt modelId="{22F2228B-A3BB-0745-9D95-1079A17835F1}" type="pres">
      <dgm:prSet presAssocID="{D177C0DE-2498-1E43-835C-9FB1BD8BB021}" presName="space" presStyleCnt="0"/>
      <dgm:spPr/>
    </dgm:pt>
    <dgm:pt modelId="{3F002D59-3B4F-8B45-A420-4D81D9EF4086}" type="pres">
      <dgm:prSet presAssocID="{036EF195-4A3A-204D-91D5-EAAE7F9A8A05}" presName="composite" presStyleCnt="0"/>
      <dgm:spPr/>
    </dgm:pt>
    <dgm:pt modelId="{FCBCF1B3-3987-E344-B765-3A55E927ED8D}" type="pres">
      <dgm:prSet presAssocID="{036EF195-4A3A-204D-91D5-EAAE7F9A8A05}" presName="parTx" presStyleLbl="alignNode1" presStyleIdx="2" presStyleCnt="4">
        <dgm:presLayoutVars>
          <dgm:chMax val="0"/>
          <dgm:chPref val="0"/>
          <dgm:bulletEnabled val="1"/>
        </dgm:presLayoutVars>
      </dgm:prSet>
      <dgm:spPr/>
    </dgm:pt>
    <dgm:pt modelId="{48B9F269-D1D3-094F-91A8-AAE2B7B8687E}" type="pres">
      <dgm:prSet presAssocID="{036EF195-4A3A-204D-91D5-EAAE7F9A8A05}" presName="desTx" presStyleLbl="alignAccFollowNode1" presStyleIdx="2" presStyleCnt="4">
        <dgm:presLayoutVars>
          <dgm:bulletEnabled val="1"/>
        </dgm:presLayoutVars>
      </dgm:prSet>
      <dgm:spPr/>
    </dgm:pt>
    <dgm:pt modelId="{34C2368D-B857-234E-ADDD-8DE3DD4C8909}" type="pres">
      <dgm:prSet presAssocID="{30C90E70-9F74-4F47-9D54-F06EC2E479EB}" presName="space" presStyleCnt="0"/>
      <dgm:spPr/>
    </dgm:pt>
    <dgm:pt modelId="{AEB0E80D-83BF-0343-B714-8FBC399BA4DA}" type="pres">
      <dgm:prSet presAssocID="{5B546872-A771-6449-B2A7-FB8631E25A39}" presName="composite" presStyleCnt="0"/>
      <dgm:spPr/>
    </dgm:pt>
    <dgm:pt modelId="{759F86C1-AEA4-674A-8929-C87CA6ACCA0D}" type="pres">
      <dgm:prSet presAssocID="{5B546872-A771-6449-B2A7-FB8631E25A39}" presName="parTx" presStyleLbl="alignNode1" presStyleIdx="3" presStyleCnt="4">
        <dgm:presLayoutVars>
          <dgm:chMax val="0"/>
          <dgm:chPref val="0"/>
          <dgm:bulletEnabled val="1"/>
        </dgm:presLayoutVars>
      </dgm:prSet>
      <dgm:spPr/>
    </dgm:pt>
    <dgm:pt modelId="{CE0BCD44-0A55-D64C-ACBE-AABACACDB0E4}" type="pres">
      <dgm:prSet presAssocID="{5B546872-A771-6449-B2A7-FB8631E25A39}" presName="desTx" presStyleLbl="alignAccFollowNode1" presStyleIdx="3" presStyleCnt="4">
        <dgm:presLayoutVars>
          <dgm:bulletEnabled val="1"/>
        </dgm:presLayoutVars>
      </dgm:prSet>
      <dgm:spPr/>
    </dgm:pt>
  </dgm:ptLst>
  <dgm:cxnLst>
    <dgm:cxn modelId="{127AE705-8FB7-F641-BF5D-68901ED6C2A6}" type="presOf" srcId="{2D75C7E2-9388-E846-9267-2A90525764E1}" destId="{A205600E-C5BE-6440-8730-161B97735A72}" srcOrd="0" destOrd="0" presId="urn:microsoft.com/office/officeart/2005/8/layout/hList1"/>
    <dgm:cxn modelId="{10151F08-0876-E24F-9EE7-DAA1F25C2BBB}" srcId="{2D75C7E2-9388-E846-9267-2A90525764E1}" destId="{036EF195-4A3A-204D-91D5-EAAE7F9A8A05}" srcOrd="2" destOrd="0" parTransId="{D0D99102-943F-DC4F-87FD-A9B810F9CD48}" sibTransId="{30C90E70-9F74-4F47-9D54-F06EC2E479EB}"/>
    <dgm:cxn modelId="{FC0E1B21-E3B3-524A-B279-214668B8F03B}" srcId="{2D75C7E2-9388-E846-9267-2A90525764E1}" destId="{FC5A20BB-DCC9-A041-AE29-DD31A19A7DF9}" srcOrd="1" destOrd="0" parTransId="{5DE51A4D-9899-C34E-97B6-C83BC935F679}" sibTransId="{D177C0DE-2498-1E43-835C-9FB1BD8BB021}"/>
    <dgm:cxn modelId="{C4234127-3FE5-B14B-93C8-F58EC96FC0A3}" srcId="{FC5A20BB-DCC9-A041-AE29-DD31A19A7DF9}" destId="{56097C97-A229-8144-ABB9-A15435794088}" srcOrd="0" destOrd="0" parTransId="{B9017541-88EF-334D-868E-8198D9CF5D5A}" sibTransId="{46B11505-3C02-CB42-BB25-4B00252CCD87}"/>
    <dgm:cxn modelId="{45FF0C3C-DCE4-464F-ACD5-4D8CC3E9887B}" srcId="{A6E4FA49-CB73-1048-BEF2-3BE0B7D270C5}" destId="{102DDED1-C458-3849-9DA1-D7705B1BFA0A}" srcOrd="2" destOrd="0" parTransId="{05D8CD85-F050-584B-B84F-F0B9ABB3B5C5}" sibTransId="{F4BEB837-A266-1D47-B3EB-8EE0A75E6862}"/>
    <dgm:cxn modelId="{2E42A56C-54A2-FC46-9B98-72C4E2D4F4FD}" type="presOf" srcId="{CCEC4C69-7359-434A-B4BA-AD0D8069D844}" destId="{48B9F269-D1D3-094F-91A8-AAE2B7B8687E}" srcOrd="0" destOrd="0" presId="urn:microsoft.com/office/officeart/2005/8/layout/hList1"/>
    <dgm:cxn modelId="{AD586A6E-C009-E14B-BC07-61229A379C57}" type="presOf" srcId="{102DDED1-C458-3849-9DA1-D7705B1BFA0A}" destId="{5A34873D-757D-E24E-95B9-85E5AD97031D}" srcOrd="0" destOrd="2" presId="urn:microsoft.com/office/officeart/2005/8/layout/hList1"/>
    <dgm:cxn modelId="{CB6E9556-D3BB-8449-9985-809CC0429DA0}" type="presOf" srcId="{56097C97-A229-8144-ABB9-A15435794088}" destId="{3B7529CF-A06D-CA42-B93C-A97EB3AEA38C}" srcOrd="0" destOrd="0" presId="urn:microsoft.com/office/officeart/2005/8/layout/hList1"/>
    <dgm:cxn modelId="{98C57C7D-3860-BC4C-A55B-89A8FE9F3F00}" type="presOf" srcId="{C4D61259-5EF9-0341-A19E-1F36C680D2E0}" destId="{5A34873D-757D-E24E-95B9-85E5AD97031D}" srcOrd="0" destOrd="1" presId="urn:microsoft.com/office/officeart/2005/8/layout/hList1"/>
    <dgm:cxn modelId="{A4AE0887-BAFE-3C47-83CD-FEBF6A607A1B}" type="presOf" srcId="{A6E4FA49-CB73-1048-BEF2-3BE0B7D270C5}" destId="{86984B51-5D9A-FB40-8FE6-D194DCF24BDA}" srcOrd="0" destOrd="0" presId="urn:microsoft.com/office/officeart/2005/8/layout/hList1"/>
    <dgm:cxn modelId="{6EA1C389-8207-4D40-AC3A-A0ED47217480}" type="presOf" srcId="{FC5A20BB-DCC9-A041-AE29-DD31A19A7DF9}" destId="{0E536F6B-575F-C945-861D-542344E2A54E}" srcOrd="0" destOrd="0" presId="urn:microsoft.com/office/officeart/2005/8/layout/hList1"/>
    <dgm:cxn modelId="{68A54E8D-1EB9-A24A-AB86-1D2A86004F8B}" type="presOf" srcId="{5B546872-A771-6449-B2A7-FB8631E25A39}" destId="{759F86C1-AEA4-674A-8929-C87CA6ACCA0D}" srcOrd="0" destOrd="0" presId="urn:microsoft.com/office/officeart/2005/8/layout/hList1"/>
    <dgm:cxn modelId="{07F0E597-FB97-0F4D-9388-BFE2396B62D9}" type="presOf" srcId="{FEBA4899-2491-6145-BE33-51A9C4666F34}" destId="{CE0BCD44-0A55-D64C-ACBE-AABACACDB0E4}" srcOrd="0" destOrd="0" presId="urn:microsoft.com/office/officeart/2005/8/layout/hList1"/>
    <dgm:cxn modelId="{7F6A219C-2AA4-D54A-B3A2-6533E46CDDA5}" srcId="{FC5A20BB-DCC9-A041-AE29-DD31A19A7DF9}" destId="{CC60B68F-EDDB-6D40-947F-BF527BC6CAFB}" srcOrd="1" destOrd="0" parTransId="{A0018E1C-1B42-B141-9E21-6F73A5673C7E}" sibTransId="{E6FA577F-93D7-6A44-889B-958296436999}"/>
    <dgm:cxn modelId="{523B919F-7C4E-C844-95E5-E569C4D2A4A5}" srcId="{036EF195-4A3A-204D-91D5-EAAE7F9A8A05}" destId="{CCEC4C69-7359-434A-B4BA-AD0D8069D844}" srcOrd="0" destOrd="0" parTransId="{924E05AD-5D7B-574E-8C29-8F934FF5CFB9}" sibTransId="{B932DA6E-C909-B64F-B1FA-16F8BC147335}"/>
    <dgm:cxn modelId="{CD8998AC-0A09-E64F-8CC3-AC87F994575B}" type="presOf" srcId="{8F3989F2-A64D-0044-A5BE-D0FDB457DB42}" destId="{5A34873D-757D-E24E-95B9-85E5AD97031D}" srcOrd="0" destOrd="0" presId="urn:microsoft.com/office/officeart/2005/8/layout/hList1"/>
    <dgm:cxn modelId="{9E4AD7BD-26F3-B342-8076-117A7F316CA4}" type="presOf" srcId="{CC60B68F-EDDB-6D40-947F-BF527BC6CAFB}" destId="{3B7529CF-A06D-CA42-B93C-A97EB3AEA38C}" srcOrd="0" destOrd="1" presId="urn:microsoft.com/office/officeart/2005/8/layout/hList1"/>
    <dgm:cxn modelId="{C0C090CE-6E53-A949-9D75-3683D614CD8F}" srcId="{2D75C7E2-9388-E846-9267-2A90525764E1}" destId="{5B546872-A771-6449-B2A7-FB8631E25A39}" srcOrd="3" destOrd="0" parTransId="{9331ECFB-5F08-2E4B-A647-CE9C4EA8D4AC}" sibTransId="{AE2C4AA0-C5A0-8747-9FA3-777BC46241EB}"/>
    <dgm:cxn modelId="{1854A1D2-C59D-6748-92E4-2091856AA82B}" srcId="{2D75C7E2-9388-E846-9267-2A90525764E1}" destId="{A6E4FA49-CB73-1048-BEF2-3BE0B7D270C5}" srcOrd="0" destOrd="0" parTransId="{D1CE058C-6708-644E-8621-40BFCBC606F9}" sibTransId="{34AC28D0-FDF7-D84A-A82D-D91B8E7AA812}"/>
    <dgm:cxn modelId="{1ECD0DDD-280F-8A45-8F6B-7317056C97C6}" srcId="{A6E4FA49-CB73-1048-BEF2-3BE0B7D270C5}" destId="{C4D61259-5EF9-0341-A19E-1F36C680D2E0}" srcOrd="1" destOrd="0" parTransId="{4304CA74-C0C9-014E-970F-856BC70C2B36}" sibTransId="{D133EF5B-A9BE-4146-950C-FC8FA97CB3D3}"/>
    <dgm:cxn modelId="{2138A2F2-E6E3-1D43-8F32-5541C2A6666C}" type="presOf" srcId="{036EF195-4A3A-204D-91D5-EAAE7F9A8A05}" destId="{FCBCF1B3-3987-E344-B765-3A55E927ED8D}" srcOrd="0" destOrd="0" presId="urn:microsoft.com/office/officeart/2005/8/layout/hList1"/>
    <dgm:cxn modelId="{C0E849FD-9B6E-8145-BCC4-51A78FBE71D8}" srcId="{5B546872-A771-6449-B2A7-FB8631E25A39}" destId="{FEBA4899-2491-6145-BE33-51A9C4666F34}" srcOrd="0" destOrd="0" parTransId="{5E4518B2-1613-2540-A8FC-B1E8A50BFB55}" sibTransId="{BD5F0A26-8FD9-9B4A-82B0-4FB8B602E481}"/>
    <dgm:cxn modelId="{FBFAE5FE-DF4B-9E48-93DA-38047CC5CAE8}" srcId="{A6E4FA49-CB73-1048-BEF2-3BE0B7D270C5}" destId="{8F3989F2-A64D-0044-A5BE-D0FDB457DB42}" srcOrd="0" destOrd="0" parTransId="{F0B34AE3-569B-7543-AABC-5E4FDFF9B821}" sibTransId="{341A4C02-3331-CB44-867E-3120F82A649F}"/>
    <dgm:cxn modelId="{9B72B65D-6418-4B46-8B0A-E202E5901D15}" type="presParOf" srcId="{A205600E-C5BE-6440-8730-161B97735A72}" destId="{8E2FE44C-B02F-EF4F-B625-A034C9719D0D}" srcOrd="0" destOrd="0" presId="urn:microsoft.com/office/officeart/2005/8/layout/hList1"/>
    <dgm:cxn modelId="{B27FEAA5-F6F2-1E4B-8658-E90EDC30CB92}" type="presParOf" srcId="{8E2FE44C-B02F-EF4F-B625-A034C9719D0D}" destId="{86984B51-5D9A-FB40-8FE6-D194DCF24BDA}" srcOrd="0" destOrd="0" presId="urn:microsoft.com/office/officeart/2005/8/layout/hList1"/>
    <dgm:cxn modelId="{D1E67BBA-D480-1C47-B248-2B637DA5FD22}" type="presParOf" srcId="{8E2FE44C-B02F-EF4F-B625-A034C9719D0D}" destId="{5A34873D-757D-E24E-95B9-85E5AD97031D}" srcOrd="1" destOrd="0" presId="urn:microsoft.com/office/officeart/2005/8/layout/hList1"/>
    <dgm:cxn modelId="{122594C8-064C-1642-83FE-1F81286EDA1C}" type="presParOf" srcId="{A205600E-C5BE-6440-8730-161B97735A72}" destId="{FEA04338-3C9E-074B-8F8F-FA9BAF7FD1D5}" srcOrd="1" destOrd="0" presId="urn:microsoft.com/office/officeart/2005/8/layout/hList1"/>
    <dgm:cxn modelId="{8EE97439-7ADF-4D46-9BCD-83C41BB52165}" type="presParOf" srcId="{A205600E-C5BE-6440-8730-161B97735A72}" destId="{51A180A9-4A97-4B4E-84F8-AAC438B2A3C7}" srcOrd="2" destOrd="0" presId="urn:microsoft.com/office/officeart/2005/8/layout/hList1"/>
    <dgm:cxn modelId="{635CEED5-C392-ED42-9F61-941C0BD9AFF1}" type="presParOf" srcId="{51A180A9-4A97-4B4E-84F8-AAC438B2A3C7}" destId="{0E536F6B-575F-C945-861D-542344E2A54E}" srcOrd="0" destOrd="0" presId="urn:microsoft.com/office/officeart/2005/8/layout/hList1"/>
    <dgm:cxn modelId="{B313F236-0686-664C-82CC-67AF13D982E5}" type="presParOf" srcId="{51A180A9-4A97-4B4E-84F8-AAC438B2A3C7}" destId="{3B7529CF-A06D-CA42-B93C-A97EB3AEA38C}" srcOrd="1" destOrd="0" presId="urn:microsoft.com/office/officeart/2005/8/layout/hList1"/>
    <dgm:cxn modelId="{AB4725C9-7883-5943-BE8E-38A3FCC3CE14}" type="presParOf" srcId="{A205600E-C5BE-6440-8730-161B97735A72}" destId="{22F2228B-A3BB-0745-9D95-1079A17835F1}" srcOrd="3" destOrd="0" presId="urn:microsoft.com/office/officeart/2005/8/layout/hList1"/>
    <dgm:cxn modelId="{6F29A3B5-1C7B-F441-87BE-B0A90406E04D}" type="presParOf" srcId="{A205600E-C5BE-6440-8730-161B97735A72}" destId="{3F002D59-3B4F-8B45-A420-4D81D9EF4086}" srcOrd="4" destOrd="0" presId="urn:microsoft.com/office/officeart/2005/8/layout/hList1"/>
    <dgm:cxn modelId="{11EB0866-056C-8147-B9AA-BE2BEE76C165}" type="presParOf" srcId="{3F002D59-3B4F-8B45-A420-4D81D9EF4086}" destId="{FCBCF1B3-3987-E344-B765-3A55E927ED8D}" srcOrd="0" destOrd="0" presId="urn:microsoft.com/office/officeart/2005/8/layout/hList1"/>
    <dgm:cxn modelId="{229332CD-221B-C34C-8739-AB431929667A}" type="presParOf" srcId="{3F002D59-3B4F-8B45-A420-4D81D9EF4086}" destId="{48B9F269-D1D3-094F-91A8-AAE2B7B8687E}" srcOrd="1" destOrd="0" presId="urn:microsoft.com/office/officeart/2005/8/layout/hList1"/>
    <dgm:cxn modelId="{8C65719E-5A3C-9841-AC00-643A6A9BC510}" type="presParOf" srcId="{A205600E-C5BE-6440-8730-161B97735A72}" destId="{34C2368D-B857-234E-ADDD-8DE3DD4C8909}" srcOrd="5" destOrd="0" presId="urn:microsoft.com/office/officeart/2005/8/layout/hList1"/>
    <dgm:cxn modelId="{8565607C-C948-6A40-AD44-2C27A29E4DD1}" type="presParOf" srcId="{A205600E-C5BE-6440-8730-161B97735A72}" destId="{AEB0E80D-83BF-0343-B714-8FBC399BA4DA}" srcOrd="6" destOrd="0" presId="urn:microsoft.com/office/officeart/2005/8/layout/hList1"/>
    <dgm:cxn modelId="{4F138604-E28E-CF45-BF1C-AB66A7A908B3}" type="presParOf" srcId="{AEB0E80D-83BF-0343-B714-8FBC399BA4DA}" destId="{759F86C1-AEA4-674A-8929-C87CA6ACCA0D}" srcOrd="0" destOrd="0" presId="urn:microsoft.com/office/officeart/2005/8/layout/hList1"/>
    <dgm:cxn modelId="{863D87DC-9663-A341-B100-8EB2D55FC3C2}" type="presParOf" srcId="{AEB0E80D-83BF-0343-B714-8FBC399BA4DA}" destId="{CE0BCD44-0A55-D64C-ACBE-AABACACDB0E4}"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79AF9D-212F-4B91-8068-9FB5F49B6452}">
      <dsp:nvSpPr>
        <dsp:cNvPr id="0" name=""/>
        <dsp:cNvSpPr/>
      </dsp:nvSpPr>
      <dsp:spPr>
        <a:xfrm>
          <a:off x="4069" y="661306"/>
          <a:ext cx="940753" cy="376301"/>
        </a:xfrm>
        <a:prstGeom prst="chevron">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a:t> Program</a:t>
          </a:r>
        </a:p>
      </dsp:txBody>
      <dsp:txXfrm>
        <a:off x="192220" y="661306"/>
        <a:ext cx="564452" cy="376301"/>
      </dsp:txXfrm>
    </dsp:sp>
    <dsp:sp modelId="{DC0D4EBD-5D38-46CE-BAC3-FCDC4E9F296C}">
      <dsp:nvSpPr>
        <dsp:cNvPr id="0" name=""/>
        <dsp:cNvSpPr/>
      </dsp:nvSpPr>
      <dsp:spPr>
        <a:xfrm>
          <a:off x="822524"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Agriculture</a:t>
          </a:r>
        </a:p>
      </dsp:txBody>
      <dsp:txXfrm>
        <a:off x="978689" y="693292"/>
        <a:ext cx="468495" cy="312330"/>
      </dsp:txXfrm>
    </dsp:sp>
    <dsp:sp modelId="{ABAAFA91-C437-4BC9-8F5A-DEDB26392685}">
      <dsp:nvSpPr>
        <dsp:cNvPr id="0" name=""/>
        <dsp:cNvSpPr/>
      </dsp:nvSpPr>
      <dsp:spPr>
        <a:xfrm>
          <a:off x="1494034"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Business</a:t>
          </a:r>
        </a:p>
      </dsp:txBody>
      <dsp:txXfrm>
        <a:off x="1650199" y="693292"/>
        <a:ext cx="468495" cy="312330"/>
      </dsp:txXfrm>
    </dsp:sp>
    <dsp:sp modelId="{2A5900F0-6B27-4C94-BC8F-63CD419FF68D}">
      <dsp:nvSpPr>
        <dsp:cNvPr id="0" name=""/>
        <dsp:cNvSpPr/>
      </dsp:nvSpPr>
      <dsp:spPr>
        <a:xfrm>
          <a:off x="2165544"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Development</a:t>
          </a:r>
        </a:p>
      </dsp:txBody>
      <dsp:txXfrm>
        <a:off x="2321709" y="693292"/>
        <a:ext cx="468495" cy="312330"/>
      </dsp:txXfrm>
    </dsp:sp>
    <dsp:sp modelId="{E0BE14ED-F77E-4FB1-9D6A-65FF09CB8C5E}">
      <dsp:nvSpPr>
        <dsp:cNvPr id="0" name=""/>
        <dsp:cNvSpPr/>
      </dsp:nvSpPr>
      <dsp:spPr>
        <a:xfrm>
          <a:off x="2837053"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Direct Federal Funds</a:t>
          </a:r>
        </a:p>
      </dsp:txBody>
      <dsp:txXfrm>
        <a:off x="2993218" y="693292"/>
        <a:ext cx="468495" cy="312330"/>
      </dsp:txXfrm>
    </dsp:sp>
    <dsp:sp modelId="{97BE543F-9E58-4F24-97DE-2455957EE987}">
      <dsp:nvSpPr>
        <dsp:cNvPr id="0" name=""/>
        <dsp:cNvSpPr/>
      </dsp:nvSpPr>
      <dsp:spPr>
        <a:xfrm>
          <a:off x="3508563"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Employment </a:t>
          </a:r>
        </a:p>
      </dsp:txBody>
      <dsp:txXfrm>
        <a:off x="3664728" y="693292"/>
        <a:ext cx="468495" cy="312330"/>
      </dsp:txXfrm>
    </dsp:sp>
    <dsp:sp modelId="{E6E4646A-1118-4891-BABE-D96FD1190728}">
      <dsp:nvSpPr>
        <dsp:cNvPr id="0" name=""/>
        <dsp:cNvSpPr/>
      </dsp:nvSpPr>
      <dsp:spPr>
        <a:xfrm>
          <a:off x="4180072"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Environment</a:t>
          </a:r>
        </a:p>
      </dsp:txBody>
      <dsp:txXfrm>
        <a:off x="4336237" y="693292"/>
        <a:ext cx="468495" cy="312330"/>
      </dsp:txXfrm>
    </dsp:sp>
    <dsp:sp modelId="{BF600E42-3784-4E59-82F8-4B877A11C844}">
      <dsp:nvSpPr>
        <dsp:cNvPr id="0" name=""/>
        <dsp:cNvSpPr/>
      </dsp:nvSpPr>
      <dsp:spPr>
        <a:xfrm>
          <a:off x="4851582"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Federal Department of Defense</a:t>
          </a:r>
        </a:p>
      </dsp:txBody>
      <dsp:txXfrm>
        <a:off x="5007747" y="693292"/>
        <a:ext cx="468495" cy="312330"/>
      </dsp:txXfrm>
    </dsp:sp>
    <dsp:sp modelId="{2E7CAFCE-31FA-47DA-85F1-2E28A4C462E6}">
      <dsp:nvSpPr>
        <dsp:cNvPr id="0" name=""/>
        <dsp:cNvSpPr/>
      </dsp:nvSpPr>
      <dsp:spPr>
        <a:xfrm>
          <a:off x="5523091"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Innovation/Education</a:t>
          </a:r>
        </a:p>
      </dsp:txBody>
      <dsp:txXfrm>
        <a:off x="5679256" y="693292"/>
        <a:ext cx="468495" cy="312330"/>
      </dsp:txXfrm>
    </dsp:sp>
    <dsp:sp modelId="{387FF013-8C0C-462D-A752-E0EE613184E3}">
      <dsp:nvSpPr>
        <dsp:cNvPr id="0" name=""/>
        <dsp:cNvSpPr/>
      </dsp:nvSpPr>
      <dsp:spPr>
        <a:xfrm>
          <a:off x="6194601"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Minority/Women related Programs</a:t>
          </a:r>
        </a:p>
      </dsp:txBody>
      <dsp:txXfrm>
        <a:off x="6350766" y="693292"/>
        <a:ext cx="468495" cy="312330"/>
      </dsp:txXfrm>
    </dsp:sp>
    <dsp:sp modelId="{C9EE36EB-EFBF-4AC0-BE2F-A23B1AF9AF75}">
      <dsp:nvSpPr>
        <dsp:cNvPr id="0" name=""/>
        <dsp:cNvSpPr/>
      </dsp:nvSpPr>
      <dsp:spPr>
        <a:xfrm>
          <a:off x="6866110"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Small Business</a:t>
          </a:r>
        </a:p>
      </dsp:txBody>
      <dsp:txXfrm>
        <a:off x="7022275" y="693292"/>
        <a:ext cx="468495" cy="312330"/>
      </dsp:txXfrm>
    </dsp:sp>
    <dsp:sp modelId="{13BD5E0A-39B8-4204-9688-790260B5A321}">
      <dsp:nvSpPr>
        <dsp:cNvPr id="0" name=""/>
        <dsp:cNvSpPr/>
      </dsp:nvSpPr>
      <dsp:spPr>
        <a:xfrm>
          <a:off x="7537620" y="693292"/>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Tax Programs</a:t>
          </a:r>
        </a:p>
      </dsp:txBody>
      <dsp:txXfrm>
        <a:off x="7693785" y="693292"/>
        <a:ext cx="468495" cy="312330"/>
      </dsp:txXfrm>
    </dsp:sp>
    <dsp:sp modelId="{53F84EF3-B0A5-4983-BECF-677DB1A9EBA0}">
      <dsp:nvSpPr>
        <dsp:cNvPr id="0" name=""/>
        <dsp:cNvSpPr/>
      </dsp:nvSpPr>
      <dsp:spPr>
        <a:xfrm>
          <a:off x="4069" y="1090289"/>
          <a:ext cx="940753" cy="376301"/>
        </a:xfrm>
        <a:prstGeom prst="chevron">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a:t>Industry </a:t>
          </a:r>
        </a:p>
      </dsp:txBody>
      <dsp:txXfrm>
        <a:off x="192220" y="1090289"/>
        <a:ext cx="564452" cy="376301"/>
      </dsp:txXfrm>
    </dsp:sp>
    <dsp:sp modelId="{AE3A27AB-3F8D-42B3-A8A3-AEA4B0909952}">
      <dsp:nvSpPr>
        <dsp:cNvPr id="0" name=""/>
        <dsp:cNvSpPr/>
      </dsp:nvSpPr>
      <dsp:spPr>
        <a:xfrm>
          <a:off x="822524" y="1122275"/>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Education Arts </a:t>
          </a:r>
        </a:p>
      </dsp:txBody>
      <dsp:txXfrm>
        <a:off x="978689" y="1122275"/>
        <a:ext cx="468495" cy="312330"/>
      </dsp:txXfrm>
    </dsp:sp>
    <dsp:sp modelId="{8E943913-98B3-407E-B101-A598F2BF1DC0}">
      <dsp:nvSpPr>
        <dsp:cNvPr id="0" name=""/>
        <dsp:cNvSpPr/>
      </dsp:nvSpPr>
      <dsp:spPr>
        <a:xfrm>
          <a:off x="1494034" y="1122275"/>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Food Services</a:t>
          </a:r>
        </a:p>
      </dsp:txBody>
      <dsp:txXfrm>
        <a:off x="1650199" y="1122275"/>
        <a:ext cx="468495" cy="312330"/>
      </dsp:txXfrm>
    </dsp:sp>
    <dsp:sp modelId="{9565E9D3-2741-4CF6-8666-7D07F74190B1}">
      <dsp:nvSpPr>
        <dsp:cNvPr id="0" name=""/>
        <dsp:cNvSpPr/>
      </dsp:nvSpPr>
      <dsp:spPr>
        <a:xfrm>
          <a:off x="2165544" y="1122275"/>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Manufacturing</a:t>
          </a:r>
        </a:p>
      </dsp:txBody>
      <dsp:txXfrm>
        <a:off x="2321709" y="1122275"/>
        <a:ext cx="468495" cy="312330"/>
      </dsp:txXfrm>
    </dsp:sp>
    <dsp:sp modelId="{6EC69A8F-5E8C-499A-A84D-D3DD65B54517}">
      <dsp:nvSpPr>
        <dsp:cNvPr id="0" name=""/>
        <dsp:cNvSpPr/>
      </dsp:nvSpPr>
      <dsp:spPr>
        <a:xfrm>
          <a:off x="2837053" y="1122275"/>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Professional Services </a:t>
          </a:r>
        </a:p>
      </dsp:txBody>
      <dsp:txXfrm>
        <a:off x="2993218" y="1122275"/>
        <a:ext cx="468495" cy="312330"/>
      </dsp:txXfrm>
    </dsp:sp>
    <dsp:sp modelId="{85271070-22D1-4DD6-9C48-AB1F09AC55C5}">
      <dsp:nvSpPr>
        <dsp:cNvPr id="0" name=""/>
        <dsp:cNvSpPr/>
      </dsp:nvSpPr>
      <dsp:spPr>
        <a:xfrm>
          <a:off x="3508563" y="1122275"/>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a:lnSpc>
              <a:spcPct val="90000"/>
            </a:lnSpc>
            <a:spcBef>
              <a:spcPct val="0"/>
            </a:spcBef>
            <a:spcAft>
              <a:spcPct val="35000"/>
            </a:spcAft>
            <a:buNone/>
          </a:pPr>
          <a:r>
            <a:rPr lang="en-US" sz="500" kern="1200"/>
            <a:t>Public Administration programs</a:t>
          </a:r>
        </a:p>
      </dsp:txBody>
      <dsp:txXfrm>
        <a:off x="3664728" y="1122275"/>
        <a:ext cx="468495" cy="312330"/>
      </dsp:txXfrm>
    </dsp:sp>
    <dsp:sp modelId="{8CE5CFF0-8F58-4684-A295-840DECF34C2A}">
      <dsp:nvSpPr>
        <dsp:cNvPr id="0" name=""/>
        <dsp:cNvSpPr/>
      </dsp:nvSpPr>
      <dsp:spPr>
        <a:xfrm>
          <a:off x="4069" y="1519273"/>
          <a:ext cx="940753" cy="376301"/>
        </a:xfrm>
        <a:prstGeom prst="chevron">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US" sz="1000" kern="1200"/>
            <a:t>Region</a:t>
          </a:r>
        </a:p>
      </dsp:txBody>
      <dsp:txXfrm>
        <a:off x="192220" y="1519273"/>
        <a:ext cx="564452" cy="376301"/>
      </dsp:txXfrm>
    </dsp:sp>
    <dsp:sp modelId="{295D6A8D-5AE4-4A5A-B3EC-1308EC66C02F}">
      <dsp:nvSpPr>
        <dsp:cNvPr id="0" name=""/>
        <dsp:cNvSpPr/>
      </dsp:nvSpPr>
      <dsp:spPr>
        <a:xfrm>
          <a:off x="822524" y="1551258"/>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Northeast</a:t>
          </a:r>
        </a:p>
      </dsp:txBody>
      <dsp:txXfrm>
        <a:off x="978689" y="1551258"/>
        <a:ext cx="468495" cy="312330"/>
      </dsp:txXfrm>
    </dsp:sp>
    <dsp:sp modelId="{1E7E27EE-28BB-4FC1-92CA-495C5C6DE9AA}">
      <dsp:nvSpPr>
        <dsp:cNvPr id="0" name=""/>
        <dsp:cNvSpPr/>
      </dsp:nvSpPr>
      <dsp:spPr>
        <a:xfrm>
          <a:off x="1494034" y="1551258"/>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Northwest </a:t>
          </a:r>
        </a:p>
      </dsp:txBody>
      <dsp:txXfrm>
        <a:off x="1650199" y="1551258"/>
        <a:ext cx="468495" cy="312330"/>
      </dsp:txXfrm>
    </dsp:sp>
    <dsp:sp modelId="{C7AE8B63-D558-4B15-87E5-9B77612A33D3}">
      <dsp:nvSpPr>
        <dsp:cNvPr id="0" name=""/>
        <dsp:cNvSpPr/>
      </dsp:nvSpPr>
      <dsp:spPr>
        <a:xfrm>
          <a:off x="2165544" y="1551258"/>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Southeast </a:t>
          </a:r>
        </a:p>
      </dsp:txBody>
      <dsp:txXfrm>
        <a:off x="2321709" y="1551258"/>
        <a:ext cx="468495" cy="312330"/>
      </dsp:txXfrm>
    </dsp:sp>
    <dsp:sp modelId="{5FA475DD-7809-40C3-A4DA-DAEC4A894694}">
      <dsp:nvSpPr>
        <dsp:cNvPr id="0" name=""/>
        <dsp:cNvSpPr/>
      </dsp:nvSpPr>
      <dsp:spPr>
        <a:xfrm>
          <a:off x="2837053" y="1551258"/>
          <a:ext cx="780825" cy="312330"/>
        </a:xfrm>
        <a:prstGeom prst="chevron">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0" tIns="3175" rIns="0" bIns="3175" numCol="1" spcCol="1270" anchor="ctr" anchorCtr="0">
          <a:noAutofit/>
        </a:bodyPr>
        <a:lstStyle/>
        <a:p>
          <a:pPr marL="0" lvl="0" indent="0" algn="ctr" defTabSz="222250" rtl="0">
            <a:lnSpc>
              <a:spcPct val="90000"/>
            </a:lnSpc>
            <a:spcBef>
              <a:spcPct val="0"/>
            </a:spcBef>
            <a:spcAft>
              <a:spcPct val="35000"/>
            </a:spcAft>
            <a:buNone/>
          </a:pPr>
          <a:r>
            <a:rPr lang="en-US" sz="500" kern="1200"/>
            <a:t>Southwest </a:t>
          </a:r>
        </a:p>
      </dsp:txBody>
      <dsp:txXfrm>
        <a:off x="2993218" y="1551258"/>
        <a:ext cx="468495" cy="3123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984B51-5D9A-FB40-8FE6-D194DCF24BDA}">
      <dsp:nvSpPr>
        <dsp:cNvPr id="0" name=""/>
        <dsp:cNvSpPr/>
      </dsp:nvSpPr>
      <dsp:spPr>
        <a:xfrm>
          <a:off x="2880" y="667992"/>
          <a:ext cx="1732331" cy="6624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t>Southwest</a:t>
          </a:r>
        </a:p>
      </dsp:txBody>
      <dsp:txXfrm>
        <a:off x="2880" y="667992"/>
        <a:ext cx="1732331" cy="662400"/>
      </dsp:txXfrm>
    </dsp:sp>
    <dsp:sp modelId="{5A34873D-757D-E24E-95B9-85E5AD97031D}">
      <dsp:nvSpPr>
        <dsp:cNvPr id="0" name=""/>
        <dsp:cNvSpPr/>
      </dsp:nvSpPr>
      <dsp:spPr>
        <a:xfrm>
          <a:off x="2880" y="1314148"/>
          <a:ext cx="1732331" cy="2065536"/>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a:t>Capital District</a:t>
          </a:r>
        </a:p>
        <a:p>
          <a:pPr marL="228600" lvl="1" indent="-228600" algn="l" defTabSz="889000">
            <a:lnSpc>
              <a:spcPct val="90000"/>
            </a:lnSpc>
            <a:spcBef>
              <a:spcPct val="0"/>
            </a:spcBef>
            <a:spcAft>
              <a:spcPct val="15000"/>
            </a:spcAft>
            <a:buChar char="•"/>
          </a:pPr>
          <a:r>
            <a:rPr lang="en-US" sz="2000" kern="1200"/>
            <a:t>Mid-Hudson</a:t>
          </a:r>
        </a:p>
        <a:p>
          <a:pPr marL="228600" lvl="1" indent="-228600" algn="l" defTabSz="889000">
            <a:lnSpc>
              <a:spcPct val="90000"/>
            </a:lnSpc>
            <a:spcBef>
              <a:spcPct val="0"/>
            </a:spcBef>
            <a:spcAft>
              <a:spcPct val="15000"/>
            </a:spcAft>
            <a:buChar char="•"/>
          </a:pPr>
          <a:r>
            <a:rPr lang="en-US" sz="2000" kern="1200"/>
            <a:t>Southern- Tier</a:t>
          </a:r>
        </a:p>
      </dsp:txBody>
      <dsp:txXfrm>
        <a:off x="2880" y="1314148"/>
        <a:ext cx="1732331" cy="2065536"/>
      </dsp:txXfrm>
    </dsp:sp>
    <dsp:sp modelId="{0E536F6B-575F-C945-861D-542344E2A54E}">
      <dsp:nvSpPr>
        <dsp:cNvPr id="0" name=""/>
        <dsp:cNvSpPr/>
      </dsp:nvSpPr>
      <dsp:spPr>
        <a:xfrm>
          <a:off x="1977738" y="676114"/>
          <a:ext cx="1732331" cy="6624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t>Southeast</a:t>
          </a:r>
        </a:p>
      </dsp:txBody>
      <dsp:txXfrm>
        <a:off x="1977738" y="676114"/>
        <a:ext cx="1732331" cy="662400"/>
      </dsp:txXfrm>
    </dsp:sp>
    <dsp:sp modelId="{3B7529CF-A06D-CA42-B93C-A97EB3AEA38C}">
      <dsp:nvSpPr>
        <dsp:cNvPr id="0" name=""/>
        <dsp:cNvSpPr/>
      </dsp:nvSpPr>
      <dsp:spPr>
        <a:xfrm>
          <a:off x="1977738" y="1338514"/>
          <a:ext cx="1732331" cy="203304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a:t>Long Island</a:t>
          </a:r>
        </a:p>
        <a:p>
          <a:pPr marL="228600" lvl="1" indent="-228600" algn="l" defTabSz="889000">
            <a:lnSpc>
              <a:spcPct val="90000"/>
            </a:lnSpc>
            <a:spcBef>
              <a:spcPct val="0"/>
            </a:spcBef>
            <a:spcAft>
              <a:spcPct val="15000"/>
            </a:spcAft>
            <a:buChar char="•"/>
          </a:pPr>
          <a:r>
            <a:rPr lang="en-US" sz="2000" kern="1200"/>
            <a:t>New York City</a:t>
          </a:r>
        </a:p>
      </dsp:txBody>
      <dsp:txXfrm>
        <a:off x="1977738" y="1338514"/>
        <a:ext cx="1732331" cy="2033048"/>
      </dsp:txXfrm>
    </dsp:sp>
    <dsp:sp modelId="{FCBCF1B3-3987-E344-B765-3A55E927ED8D}">
      <dsp:nvSpPr>
        <dsp:cNvPr id="0" name=""/>
        <dsp:cNvSpPr/>
      </dsp:nvSpPr>
      <dsp:spPr>
        <a:xfrm>
          <a:off x="3952595" y="676114"/>
          <a:ext cx="1732331" cy="6624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t>Northeast</a:t>
          </a:r>
        </a:p>
      </dsp:txBody>
      <dsp:txXfrm>
        <a:off x="3952595" y="676114"/>
        <a:ext cx="1732331" cy="662400"/>
      </dsp:txXfrm>
    </dsp:sp>
    <dsp:sp modelId="{48B9F269-D1D3-094F-91A8-AAE2B7B8687E}">
      <dsp:nvSpPr>
        <dsp:cNvPr id="0" name=""/>
        <dsp:cNvSpPr/>
      </dsp:nvSpPr>
      <dsp:spPr>
        <a:xfrm>
          <a:off x="3952595" y="1338514"/>
          <a:ext cx="1732331" cy="203304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a:t>North County</a:t>
          </a:r>
        </a:p>
      </dsp:txBody>
      <dsp:txXfrm>
        <a:off x="3952595" y="1338514"/>
        <a:ext cx="1732331" cy="2033048"/>
      </dsp:txXfrm>
    </dsp:sp>
    <dsp:sp modelId="{759F86C1-AEA4-674A-8929-C87CA6ACCA0D}">
      <dsp:nvSpPr>
        <dsp:cNvPr id="0" name=""/>
        <dsp:cNvSpPr/>
      </dsp:nvSpPr>
      <dsp:spPr>
        <a:xfrm>
          <a:off x="5927453" y="676114"/>
          <a:ext cx="1732331" cy="6624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t>Northwest</a:t>
          </a:r>
        </a:p>
      </dsp:txBody>
      <dsp:txXfrm>
        <a:off x="5927453" y="676114"/>
        <a:ext cx="1732331" cy="662400"/>
      </dsp:txXfrm>
    </dsp:sp>
    <dsp:sp modelId="{CE0BCD44-0A55-D64C-ACBE-AABACACDB0E4}">
      <dsp:nvSpPr>
        <dsp:cNvPr id="0" name=""/>
        <dsp:cNvSpPr/>
      </dsp:nvSpPr>
      <dsp:spPr>
        <a:xfrm>
          <a:off x="5927453" y="1338514"/>
          <a:ext cx="1732331" cy="2033048"/>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a:t>Western New York</a:t>
          </a:r>
        </a:p>
      </dsp:txBody>
      <dsp:txXfrm>
        <a:off x="5927453" y="1338514"/>
        <a:ext cx="1732331" cy="203304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jpe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4495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1449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994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88e9a590_0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88e9a590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cab08de558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cab08de558_2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cab08de558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cab08de558_2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29413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788e9a590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c788e9a590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788e9a590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c788e9a590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3024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ca275fbaf4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ca275fbaf4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c95f375b38_3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c95f375b38_3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3"/>
        <p:cNvGrpSpPr/>
        <p:nvPr/>
      </p:nvGrpSpPr>
      <p:grpSpPr>
        <a:xfrm>
          <a:off x="0" y="0"/>
          <a:ext cx="0" cy="0"/>
          <a:chOff x="0" y="0"/>
          <a:chExt cx="0" cy="0"/>
        </a:xfrm>
      </p:grpSpPr>
      <p:sp>
        <p:nvSpPr>
          <p:cNvPr id="1234" name="Google Shape;1234;gcab08de558_4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 name="Google Shape;1235;gcab08de558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6954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2939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ca275fba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ca275fba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ca275fba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ca275fba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317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c788e9a590_0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c788e9a590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5889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53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388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5480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788e9a59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788e9a59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7556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247255" y="-44532"/>
            <a:ext cx="9386888" cy="5192849"/>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251970" y="889863"/>
            <a:ext cx="6636259" cy="3358450"/>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319428" y="1556628"/>
            <a:ext cx="6509936" cy="1311547"/>
          </a:xfrm>
        </p:spPr>
        <p:txBody>
          <a:bodyPr bIns="0" anchor="b">
            <a:normAutofit/>
          </a:bodyPr>
          <a:lstStyle>
            <a:lvl1pPr algn="ctr">
              <a:lnSpc>
                <a:spcPct val="80000"/>
              </a:lnSpc>
              <a:defRPr sz="9600" spc="-267">
                <a:solidFill>
                  <a:srgbClr val="FFFEFF"/>
                </a:solidFill>
              </a:defRPr>
            </a:lvl1pPr>
          </a:lstStyle>
          <a:p>
            <a:r>
              <a:rPr lang="en-US"/>
              <a:t>Click to edit Master title style</a:t>
            </a:r>
          </a:p>
        </p:txBody>
      </p:sp>
      <p:sp>
        <p:nvSpPr>
          <p:cNvPr id="3" name="Subtitle 2"/>
          <p:cNvSpPr>
            <a:spLocks noGrp="1"/>
          </p:cNvSpPr>
          <p:nvPr>
            <p:ph type="subTitle" idx="1"/>
          </p:nvPr>
        </p:nvSpPr>
        <p:spPr>
          <a:xfrm>
            <a:off x="1319428" y="2929700"/>
            <a:ext cx="6505070" cy="991940"/>
          </a:xfrm>
        </p:spPr>
        <p:txBody>
          <a:bodyPr tIns="0">
            <a:normAutofit/>
          </a:bodyPr>
          <a:lstStyle>
            <a:lvl1pPr marL="0" indent="0" algn="ctr">
              <a:lnSpc>
                <a:spcPct val="100000"/>
              </a:lnSpc>
              <a:buNone/>
              <a:defRPr sz="3200" b="0">
                <a:solidFill>
                  <a:srgbClr val="FFFEFF"/>
                </a:solidFill>
              </a:defRPr>
            </a:lvl1pPr>
            <a:lvl2pPr marL="812810" indent="0" algn="ctr">
              <a:buNone/>
              <a:defRPr sz="3200"/>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a:t>Click to edit master subtitle style</a:t>
            </a:r>
          </a:p>
        </p:txBody>
      </p:sp>
      <p:sp>
        <p:nvSpPr>
          <p:cNvPr id="4" name="Date Placeholder 3"/>
          <p:cNvSpPr>
            <a:spLocks noGrp="1"/>
          </p:cNvSpPr>
          <p:nvPr>
            <p:ph type="dt" sz="half" idx="10"/>
          </p:nvPr>
        </p:nvSpPr>
        <p:spPr>
          <a:xfrm>
            <a:off x="603504" y="240030"/>
            <a:ext cx="2743200" cy="240030"/>
          </a:xfrm>
        </p:spPr>
        <p:txBody>
          <a:bodyPr vert="horz" lIns="91440" tIns="45720" rIns="91440" bIns="45720" rtlCol="0" anchor="ctr"/>
          <a:lstStyle>
            <a:lvl1pPr>
              <a:defRPr lang="en-US"/>
            </a:lvl1pPr>
          </a:lstStyle>
          <a:p>
            <a:fld id="{48A87A34-81AB-432B-8DAE-1953F412C126}" type="datetimeFigureOut">
              <a:rPr lang="en-US" dirty="0"/>
              <a:pPr/>
              <a:t>10/29/2023</a:t>
            </a:fld>
            <a:endParaRPr lang="en-US"/>
          </a:p>
        </p:txBody>
      </p:sp>
      <p:sp>
        <p:nvSpPr>
          <p:cNvPr id="5" name="Footer Placeholder 4"/>
          <p:cNvSpPr>
            <a:spLocks noGrp="1"/>
          </p:cNvSpPr>
          <p:nvPr>
            <p:ph type="ftr" sz="quarter" idx="11"/>
          </p:nvPr>
        </p:nvSpPr>
        <p:spPr>
          <a:xfrm>
            <a:off x="603504" y="4670298"/>
            <a:ext cx="7941564" cy="24003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2368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313135" y="0"/>
            <a:ext cx="9438086" cy="5139929"/>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600108" y="1274692"/>
            <a:ext cx="2755857" cy="2602816"/>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5897" cy="1842331"/>
          </a:xfrm>
        </p:spPr>
        <p:txBody>
          <a:bodyPr/>
          <a:lstStyle>
            <a:lvl1pPr>
              <a:defRPr>
                <a:solidFill>
                  <a:srgbClr val="FFFEFF"/>
                </a:solidFill>
              </a:defRPr>
            </a:lvl1pPr>
          </a:lstStyle>
          <a:p>
            <a:r>
              <a:rPr lang="en-US"/>
              <a:t>Click to edit Master title style</a:t>
            </a:r>
          </a:p>
        </p:txBody>
      </p:sp>
      <p:sp>
        <p:nvSpPr>
          <p:cNvPr id="3" name="Vertical Text Placeholder 2"/>
          <p:cNvSpPr>
            <a:spLocks noGrp="1"/>
          </p:cNvSpPr>
          <p:nvPr>
            <p:ph type="body" orient="vert" idx="1"/>
          </p:nvPr>
        </p:nvSpPr>
        <p:spPr>
          <a:xfrm>
            <a:off x="3832488" y="596039"/>
            <a:ext cx="4706276" cy="394281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79815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9438086" cy="5139929"/>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5789211" y="1274692"/>
            <a:ext cx="2755857" cy="2602816"/>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5855578" y="1762444"/>
            <a:ext cx="2625896" cy="1842332"/>
          </a:xfrm>
        </p:spPr>
        <p:txBody>
          <a:bodyPr vert="eaVert"/>
          <a:lstStyle>
            <a:lvl1pPr algn="l">
              <a:lnSpc>
                <a:spcPct val="80000"/>
              </a:lnSpc>
              <a:defRPr>
                <a:solidFill>
                  <a:srgbClr val="FFFEFF"/>
                </a:solidFill>
              </a:defRPr>
            </a:lvl1pPr>
          </a:lstStyle>
          <a:p>
            <a:r>
              <a:rPr lang="en-US"/>
              <a:t>Click to edit Master title style</a:t>
            </a:r>
          </a:p>
        </p:txBody>
      </p:sp>
      <p:sp>
        <p:nvSpPr>
          <p:cNvPr id="3" name="Vertical Text Placeholder 2"/>
          <p:cNvSpPr>
            <a:spLocks noGrp="1"/>
          </p:cNvSpPr>
          <p:nvPr>
            <p:ph type="body" orient="vert" idx="1"/>
          </p:nvPr>
        </p:nvSpPr>
        <p:spPr>
          <a:xfrm>
            <a:off x="602060" y="598834"/>
            <a:ext cx="4701467" cy="394297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5" name="Footer Placeholder 4"/>
          <p:cNvSpPr>
            <a:spLocks noGrp="1"/>
          </p:cNvSpPr>
          <p:nvPr>
            <p:ph type="ftr" sz="quarter" idx="11"/>
          </p:nvPr>
        </p:nvSpPr>
        <p:spPr>
          <a:xfrm>
            <a:off x="603504" y="4670298"/>
            <a:ext cx="7941564" cy="240030"/>
          </a:xfrm>
        </p:spPr>
        <p:txBody>
          <a:bodyPr/>
          <a:lstStyle/>
          <a:p>
            <a:endParaRPr lang="en-US"/>
          </a:p>
        </p:txBody>
      </p:sp>
      <p:sp>
        <p:nvSpPr>
          <p:cNvPr id="6" name="Slide Number Placeholder 5"/>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4167915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subTitle" idx="1"/>
          </p:nvPr>
        </p:nvSpPr>
        <p:spPr>
          <a:xfrm>
            <a:off x="811600" y="1312075"/>
            <a:ext cx="7628100" cy="3296400"/>
          </a:xfrm>
          <a:prstGeom prst="rect">
            <a:avLst/>
          </a:prstGeom>
          <a:noFill/>
          <a:ln>
            <a:noFill/>
          </a:ln>
        </p:spPr>
        <p:txBody>
          <a:bodyPr spcFirstLastPara="1" wrap="square" lIns="91425" tIns="0" rIns="91425" bIns="91425" anchor="t" anchorCtr="0">
            <a:noAutofit/>
          </a:bodyPr>
          <a:lstStyle>
            <a:lvl1pPr lvl="0" rtl="0">
              <a:spcBef>
                <a:spcPts val="0"/>
              </a:spcBef>
              <a:spcAft>
                <a:spcPts val="0"/>
              </a:spcAft>
              <a:buClr>
                <a:schemeClr val="accent1"/>
              </a:buClr>
              <a:buSzPts val="1200"/>
              <a:buFont typeface="Josefin Sans"/>
              <a:buAutoNum type="arabicPeriod"/>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rgbClr val="434343"/>
              </a:buClr>
              <a:buSzPts val="1200"/>
              <a:buFont typeface="Roboto Condensed Light"/>
              <a:buAutoNum type="alphaLcPeriod"/>
              <a:defRPr/>
            </a:lvl2pPr>
            <a:lvl3pPr lvl="2" rtl="0">
              <a:lnSpc>
                <a:spcPct val="100000"/>
              </a:lnSpc>
              <a:spcBef>
                <a:spcPts val="0"/>
              </a:spcBef>
              <a:spcAft>
                <a:spcPts val="0"/>
              </a:spcAft>
              <a:buClr>
                <a:srgbClr val="434343"/>
              </a:buClr>
              <a:buSzPts val="1200"/>
              <a:buFont typeface="Roboto Condensed Light"/>
              <a:buAutoNum type="romanLcPeriod"/>
              <a:defRPr/>
            </a:lvl3pPr>
            <a:lvl4pPr lvl="3" rtl="0">
              <a:lnSpc>
                <a:spcPct val="100000"/>
              </a:lnSpc>
              <a:spcBef>
                <a:spcPts val="0"/>
              </a:spcBef>
              <a:spcAft>
                <a:spcPts val="0"/>
              </a:spcAft>
              <a:buClr>
                <a:srgbClr val="434343"/>
              </a:buClr>
              <a:buSzPts val="1200"/>
              <a:buFont typeface="Roboto Condensed Light"/>
              <a:buAutoNum type="arabicPeriod"/>
              <a:defRPr/>
            </a:lvl4pPr>
            <a:lvl5pPr lvl="4" rtl="0">
              <a:lnSpc>
                <a:spcPct val="100000"/>
              </a:lnSpc>
              <a:spcBef>
                <a:spcPts val="0"/>
              </a:spcBef>
              <a:spcAft>
                <a:spcPts val="0"/>
              </a:spcAft>
              <a:buClr>
                <a:srgbClr val="434343"/>
              </a:buClr>
              <a:buSzPts val="1200"/>
              <a:buFont typeface="Roboto Condensed Light"/>
              <a:buAutoNum type="alphaLcPeriod"/>
              <a:defRPr/>
            </a:lvl5pPr>
            <a:lvl6pPr lvl="5" rtl="0">
              <a:lnSpc>
                <a:spcPct val="100000"/>
              </a:lnSpc>
              <a:spcBef>
                <a:spcPts val="0"/>
              </a:spcBef>
              <a:spcAft>
                <a:spcPts val="0"/>
              </a:spcAft>
              <a:buClr>
                <a:srgbClr val="434343"/>
              </a:buClr>
              <a:buSzPts val="1200"/>
              <a:buFont typeface="Roboto Condensed Light"/>
              <a:buAutoNum type="romanLcPeriod"/>
              <a:defRPr/>
            </a:lvl6pPr>
            <a:lvl7pPr lvl="6" rtl="0">
              <a:lnSpc>
                <a:spcPct val="100000"/>
              </a:lnSpc>
              <a:spcBef>
                <a:spcPts val="0"/>
              </a:spcBef>
              <a:spcAft>
                <a:spcPts val="0"/>
              </a:spcAft>
              <a:buClr>
                <a:srgbClr val="434343"/>
              </a:buClr>
              <a:buSzPts val="1200"/>
              <a:buFont typeface="Roboto Condensed Light"/>
              <a:buAutoNum type="arabicPeriod"/>
              <a:defRPr/>
            </a:lvl7pPr>
            <a:lvl8pPr lvl="7" rtl="0">
              <a:lnSpc>
                <a:spcPct val="100000"/>
              </a:lnSpc>
              <a:spcBef>
                <a:spcPts val="0"/>
              </a:spcBef>
              <a:spcAft>
                <a:spcPts val="0"/>
              </a:spcAft>
              <a:buClr>
                <a:srgbClr val="434343"/>
              </a:buClr>
              <a:buSzPts val="1200"/>
              <a:buFont typeface="Roboto Condensed Light"/>
              <a:buAutoNum type="alphaLcPeriod"/>
              <a:defRPr/>
            </a:lvl8pPr>
            <a:lvl9pPr lvl="8" rtl="0">
              <a:lnSpc>
                <a:spcPct val="100000"/>
              </a:lnSpc>
              <a:spcBef>
                <a:spcPts val="0"/>
              </a:spcBef>
              <a:spcAft>
                <a:spcPts val="0"/>
              </a:spcAft>
              <a:buClr>
                <a:srgbClr val="434343"/>
              </a:buClr>
              <a:buSzPts val="1200"/>
              <a:buFont typeface="Roboto Condensed Light"/>
              <a:buAutoNum type="romanLcPeriod"/>
              <a:defRPr/>
            </a:lvl9pPr>
          </a:lstStyle>
          <a:p>
            <a:endParaRPr/>
          </a:p>
        </p:txBody>
      </p:sp>
      <p:sp>
        <p:nvSpPr>
          <p:cNvPr id="22" name="Google Shape;22;p4"/>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3" name="Google Shape;23;p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4" name="Google Shape;24;p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3636336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1_Title 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 name="Google Shape;38;p6"/>
          <p:cNvSpPr txBox="1">
            <a:spLocks noGrp="1"/>
          </p:cNvSpPr>
          <p:nvPr>
            <p:ph type="title" idx="2"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39" name="Google Shape;39;p6"/>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40" name="Google Shape;40;p6"/>
          <p:cNvSpPr txBox="1">
            <a:spLocks noGrp="1"/>
          </p:cNvSpPr>
          <p:nvPr>
            <p:ph type="title" idx="3"/>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41" name="Google Shape;41;p6"/>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42" name="Google Shape;42;p6"/>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664496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3"/>
        <p:cNvGrpSpPr/>
        <p:nvPr/>
      </p:nvGrpSpPr>
      <p:grpSpPr>
        <a:xfrm>
          <a:off x="0" y="0"/>
          <a:ext cx="0" cy="0"/>
          <a:chOff x="0" y="0"/>
          <a:chExt cx="0" cy="0"/>
        </a:xfrm>
      </p:grpSpPr>
      <p:cxnSp>
        <p:nvCxnSpPr>
          <p:cNvPr id="84" name="Google Shape;84;p13"/>
          <p:cNvCxnSpPr/>
          <p:nvPr/>
        </p:nvCxnSpPr>
        <p:spPr>
          <a:xfrm>
            <a:off x="-14031" y="1217264"/>
            <a:ext cx="3594900" cy="0"/>
          </a:xfrm>
          <a:prstGeom prst="straightConnector1">
            <a:avLst/>
          </a:prstGeom>
          <a:noFill/>
          <a:ln w="9525" cap="flat" cmpd="sng">
            <a:solidFill>
              <a:schemeClr val="accent1"/>
            </a:solidFill>
            <a:prstDash val="solid"/>
            <a:round/>
            <a:headEnd type="none" w="med" len="med"/>
            <a:tailEnd type="none" w="med" len="med"/>
          </a:ln>
        </p:spPr>
      </p:cxnSp>
      <p:sp>
        <p:nvSpPr>
          <p:cNvPr id="85" name="Google Shape;85;p13"/>
          <p:cNvSpPr txBox="1">
            <a:spLocks noGrp="1"/>
          </p:cNvSpPr>
          <p:nvPr>
            <p:ph type="title"/>
          </p:nvPr>
        </p:nvSpPr>
        <p:spPr>
          <a:xfrm>
            <a:off x="1697700" y="1738964"/>
            <a:ext cx="2963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Josefin Sans"/>
              <a:buNone/>
              <a:defRPr sz="1800" b="1">
                <a:latin typeface="Josefin Sans"/>
                <a:ea typeface="Josefin Sans"/>
                <a:cs typeface="Josefin Sans"/>
                <a:sym typeface="Josefin Sans"/>
              </a:defRPr>
            </a:lvl1pPr>
            <a:lvl2pPr lvl="1" rtl="0">
              <a:spcBef>
                <a:spcPts val="0"/>
              </a:spcBef>
              <a:spcAft>
                <a:spcPts val="0"/>
              </a:spcAft>
              <a:buSzPts val="2400"/>
              <a:buFont typeface="Josefin Sans"/>
              <a:buNone/>
              <a:defRPr sz="2400" b="1">
                <a:latin typeface="Josefin Sans"/>
                <a:ea typeface="Josefin Sans"/>
                <a:cs typeface="Josefin Sans"/>
                <a:sym typeface="Josefin Sans"/>
              </a:defRPr>
            </a:lvl2pPr>
            <a:lvl3pPr lvl="2" rtl="0">
              <a:spcBef>
                <a:spcPts val="0"/>
              </a:spcBef>
              <a:spcAft>
                <a:spcPts val="0"/>
              </a:spcAft>
              <a:buSzPts val="2400"/>
              <a:buFont typeface="Josefin Sans"/>
              <a:buNone/>
              <a:defRPr sz="2400" b="1">
                <a:latin typeface="Josefin Sans"/>
                <a:ea typeface="Josefin Sans"/>
                <a:cs typeface="Josefin Sans"/>
                <a:sym typeface="Josefin Sans"/>
              </a:defRPr>
            </a:lvl3pPr>
            <a:lvl4pPr lvl="3" rtl="0">
              <a:spcBef>
                <a:spcPts val="0"/>
              </a:spcBef>
              <a:spcAft>
                <a:spcPts val="0"/>
              </a:spcAft>
              <a:buSzPts val="2400"/>
              <a:buFont typeface="Josefin Sans"/>
              <a:buNone/>
              <a:defRPr sz="2400" b="1">
                <a:latin typeface="Josefin Sans"/>
                <a:ea typeface="Josefin Sans"/>
                <a:cs typeface="Josefin Sans"/>
                <a:sym typeface="Josefin Sans"/>
              </a:defRPr>
            </a:lvl4pPr>
            <a:lvl5pPr lvl="4" rtl="0">
              <a:spcBef>
                <a:spcPts val="0"/>
              </a:spcBef>
              <a:spcAft>
                <a:spcPts val="0"/>
              </a:spcAft>
              <a:buSzPts val="2400"/>
              <a:buFont typeface="Josefin Sans"/>
              <a:buNone/>
              <a:defRPr sz="2400" b="1">
                <a:latin typeface="Josefin Sans"/>
                <a:ea typeface="Josefin Sans"/>
                <a:cs typeface="Josefin Sans"/>
                <a:sym typeface="Josefin Sans"/>
              </a:defRPr>
            </a:lvl5pPr>
            <a:lvl6pPr lvl="5" rtl="0">
              <a:spcBef>
                <a:spcPts val="0"/>
              </a:spcBef>
              <a:spcAft>
                <a:spcPts val="0"/>
              </a:spcAft>
              <a:buSzPts val="2400"/>
              <a:buFont typeface="Josefin Sans"/>
              <a:buNone/>
              <a:defRPr sz="2400" b="1">
                <a:latin typeface="Josefin Sans"/>
                <a:ea typeface="Josefin Sans"/>
                <a:cs typeface="Josefin Sans"/>
                <a:sym typeface="Josefin Sans"/>
              </a:defRPr>
            </a:lvl6pPr>
            <a:lvl7pPr lvl="6" rtl="0">
              <a:spcBef>
                <a:spcPts val="0"/>
              </a:spcBef>
              <a:spcAft>
                <a:spcPts val="0"/>
              </a:spcAft>
              <a:buSzPts val="2400"/>
              <a:buFont typeface="Josefin Sans"/>
              <a:buNone/>
              <a:defRPr sz="2400" b="1">
                <a:latin typeface="Josefin Sans"/>
                <a:ea typeface="Josefin Sans"/>
                <a:cs typeface="Josefin Sans"/>
                <a:sym typeface="Josefin Sans"/>
              </a:defRPr>
            </a:lvl7pPr>
            <a:lvl8pPr lvl="7" rtl="0">
              <a:spcBef>
                <a:spcPts val="0"/>
              </a:spcBef>
              <a:spcAft>
                <a:spcPts val="0"/>
              </a:spcAft>
              <a:buSzPts val="2400"/>
              <a:buFont typeface="Josefin Sans"/>
              <a:buNone/>
              <a:defRPr sz="2400" b="1">
                <a:latin typeface="Josefin Sans"/>
                <a:ea typeface="Josefin Sans"/>
                <a:cs typeface="Josefin Sans"/>
                <a:sym typeface="Josefin Sans"/>
              </a:defRPr>
            </a:lvl8pPr>
            <a:lvl9pPr lvl="8" rtl="0">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86" name="Google Shape;86;p13">
            <a:hlinkClick r:id="rId2" action="ppaction://hlinksldjump"/>
          </p:cNvPr>
          <p:cNvSpPr txBox="1">
            <a:spLocks noGrp="1"/>
          </p:cNvSpPr>
          <p:nvPr>
            <p:ph type="title" idx="2" hasCustomPrompt="1"/>
          </p:nvPr>
        </p:nvSpPr>
        <p:spPr>
          <a:xfrm>
            <a:off x="1121625" y="1673264"/>
            <a:ext cx="576000" cy="593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1pPr>
            <a:lvl2pPr lvl="1"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2pPr>
            <a:lvl3pPr lvl="2"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3pPr>
            <a:lvl4pPr lvl="3"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4pPr>
            <a:lvl5pPr lvl="4"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5pPr>
            <a:lvl6pPr lvl="5"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6pPr>
            <a:lvl7pPr lvl="6"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7pPr>
            <a:lvl8pPr lvl="7"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8pPr>
            <a:lvl9pPr lvl="8"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9pPr>
          </a:lstStyle>
          <a:p>
            <a:r>
              <a:t>xx%</a:t>
            </a:r>
          </a:p>
        </p:txBody>
      </p:sp>
      <p:sp>
        <p:nvSpPr>
          <p:cNvPr id="87" name="Google Shape;87;p13"/>
          <p:cNvSpPr txBox="1">
            <a:spLocks noGrp="1"/>
          </p:cNvSpPr>
          <p:nvPr>
            <p:ph type="subTitle" idx="1"/>
          </p:nvPr>
        </p:nvSpPr>
        <p:spPr>
          <a:xfrm>
            <a:off x="1697700" y="2264648"/>
            <a:ext cx="2712300" cy="645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88" name="Google Shape;88;p13"/>
          <p:cNvSpPr txBox="1">
            <a:spLocks noGrp="1"/>
          </p:cNvSpPr>
          <p:nvPr>
            <p:ph type="title" idx="3"/>
          </p:nvPr>
        </p:nvSpPr>
        <p:spPr>
          <a:xfrm>
            <a:off x="1697700" y="3185564"/>
            <a:ext cx="2963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Josefin Sans"/>
              <a:buNone/>
              <a:defRPr sz="1800" b="1">
                <a:latin typeface="Josefin Sans"/>
                <a:ea typeface="Josefin Sans"/>
                <a:cs typeface="Josefin Sans"/>
                <a:sym typeface="Josefin Sans"/>
              </a:defRPr>
            </a:lvl1pPr>
            <a:lvl2pPr lvl="1" rtl="0">
              <a:spcBef>
                <a:spcPts val="0"/>
              </a:spcBef>
              <a:spcAft>
                <a:spcPts val="0"/>
              </a:spcAft>
              <a:buSzPts val="2400"/>
              <a:buFont typeface="Josefin Sans"/>
              <a:buNone/>
              <a:defRPr sz="2400" b="1">
                <a:latin typeface="Josefin Sans"/>
                <a:ea typeface="Josefin Sans"/>
                <a:cs typeface="Josefin Sans"/>
                <a:sym typeface="Josefin Sans"/>
              </a:defRPr>
            </a:lvl2pPr>
            <a:lvl3pPr lvl="2" rtl="0">
              <a:spcBef>
                <a:spcPts val="0"/>
              </a:spcBef>
              <a:spcAft>
                <a:spcPts val="0"/>
              </a:spcAft>
              <a:buSzPts val="2400"/>
              <a:buFont typeface="Josefin Sans"/>
              <a:buNone/>
              <a:defRPr sz="2400" b="1">
                <a:latin typeface="Josefin Sans"/>
                <a:ea typeface="Josefin Sans"/>
                <a:cs typeface="Josefin Sans"/>
                <a:sym typeface="Josefin Sans"/>
              </a:defRPr>
            </a:lvl3pPr>
            <a:lvl4pPr lvl="3" rtl="0">
              <a:spcBef>
                <a:spcPts val="0"/>
              </a:spcBef>
              <a:spcAft>
                <a:spcPts val="0"/>
              </a:spcAft>
              <a:buSzPts val="2400"/>
              <a:buFont typeface="Josefin Sans"/>
              <a:buNone/>
              <a:defRPr sz="2400" b="1">
                <a:latin typeface="Josefin Sans"/>
                <a:ea typeface="Josefin Sans"/>
                <a:cs typeface="Josefin Sans"/>
                <a:sym typeface="Josefin Sans"/>
              </a:defRPr>
            </a:lvl4pPr>
            <a:lvl5pPr lvl="4" rtl="0">
              <a:spcBef>
                <a:spcPts val="0"/>
              </a:spcBef>
              <a:spcAft>
                <a:spcPts val="0"/>
              </a:spcAft>
              <a:buSzPts val="2400"/>
              <a:buFont typeface="Josefin Sans"/>
              <a:buNone/>
              <a:defRPr sz="2400" b="1">
                <a:latin typeface="Josefin Sans"/>
                <a:ea typeface="Josefin Sans"/>
                <a:cs typeface="Josefin Sans"/>
                <a:sym typeface="Josefin Sans"/>
              </a:defRPr>
            </a:lvl5pPr>
            <a:lvl6pPr lvl="5" rtl="0">
              <a:spcBef>
                <a:spcPts val="0"/>
              </a:spcBef>
              <a:spcAft>
                <a:spcPts val="0"/>
              </a:spcAft>
              <a:buSzPts val="2400"/>
              <a:buFont typeface="Josefin Sans"/>
              <a:buNone/>
              <a:defRPr sz="2400" b="1">
                <a:latin typeface="Josefin Sans"/>
                <a:ea typeface="Josefin Sans"/>
                <a:cs typeface="Josefin Sans"/>
                <a:sym typeface="Josefin Sans"/>
              </a:defRPr>
            </a:lvl6pPr>
            <a:lvl7pPr lvl="6" rtl="0">
              <a:spcBef>
                <a:spcPts val="0"/>
              </a:spcBef>
              <a:spcAft>
                <a:spcPts val="0"/>
              </a:spcAft>
              <a:buSzPts val="2400"/>
              <a:buFont typeface="Josefin Sans"/>
              <a:buNone/>
              <a:defRPr sz="2400" b="1">
                <a:latin typeface="Josefin Sans"/>
                <a:ea typeface="Josefin Sans"/>
                <a:cs typeface="Josefin Sans"/>
                <a:sym typeface="Josefin Sans"/>
              </a:defRPr>
            </a:lvl7pPr>
            <a:lvl8pPr lvl="7" rtl="0">
              <a:spcBef>
                <a:spcPts val="0"/>
              </a:spcBef>
              <a:spcAft>
                <a:spcPts val="0"/>
              </a:spcAft>
              <a:buSzPts val="2400"/>
              <a:buFont typeface="Josefin Sans"/>
              <a:buNone/>
              <a:defRPr sz="2400" b="1">
                <a:latin typeface="Josefin Sans"/>
                <a:ea typeface="Josefin Sans"/>
                <a:cs typeface="Josefin Sans"/>
                <a:sym typeface="Josefin Sans"/>
              </a:defRPr>
            </a:lvl8pPr>
            <a:lvl9pPr lvl="8" rtl="0">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89" name="Google Shape;89;p13"/>
          <p:cNvSpPr txBox="1">
            <a:spLocks noGrp="1"/>
          </p:cNvSpPr>
          <p:nvPr>
            <p:ph type="title" idx="4" hasCustomPrompt="1"/>
          </p:nvPr>
        </p:nvSpPr>
        <p:spPr>
          <a:xfrm>
            <a:off x="1121600" y="3119864"/>
            <a:ext cx="576000" cy="593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1pPr>
            <a:lvl2pPr lvl="1"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2pPr>
            <a:lvl3pPr lvl="2"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3pPr>
            <a:lvl4pPr lvl="3"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4pPr>
            <a:lvl5pPr lvl="4"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5pPr>
            <a:lvl6pPr lvl="5"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6pPr>
            <a:lvl7pPr lvl="6"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7pPr>
            <a:lvl8pPr lvl="7"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8pPr>
            <a:lvl9pPr lvl="8"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9pPr>
          </a:lstStyle>
          <a:p>
            <a:r>
              <a:t>xx%</a:t>
            </a:r>
          </a:p>
        </p:txBody>
      </p:sp>
      <p:sp>
        <p:nvSpPr>
          <p:cNvPr id="90" name="Google Shape;90;p13"/>
          <p:cNvSpPr txBox="1">
            <a:spLocks noGrp="1"/>
          </p:cNvSpPr>
          <p:nvPr>
            <p:ph type="subTitle" idx="5"/>
          </p:nvPr>
        </p:nvSpPr>
        <p:spPr>
          <a:xfrm>
            <a:off x="1697700" y="3711255"/>
            <a:ext cx="2712300" cy="649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91" name="Google Shape;91;p13"/>
          <p:cNvSpPr txBox="1">
            <a:spLocks noGrp="1"/>
          </p:cNvSpPr>
          <p:nvPr>
            <p:ph type="title" idx="6"/>
          </p:nvPr>
        </p:nvSpPr>
        <p:spPr>
          <a:xfrm>
            <a:off x="5662500" y="1738964"/>
            <a:ext cx="2963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Josefin Sans"/>
              <a:buNone/>
              <a:defRPr sz="1800" b="1">
                <a:latin typeface="Josefin Sans"/>
                <a:ea typeface="Josefin Sans"/>
                <a:cs typeface="Josefin Sans"/>
                <a:sym typeface="Josefin Sans"/>
              </a:defRPr>
            </a:lvl1pPr>
            <a:lvl2pPr lvl="1" rtl="0">
              <a:spcBef>
                <a:spcPts val="0"/>
              </a:spcBef>
              <a:spcAft>
                <a:spcPts val="0"/>
              </a:spcAft>
              <a:buSzPts val="2400"/>
              <a:buFont typeface="Josefin Sans"/>
              <a:buNone/>
              <a:defRPr sz="2400" b="1">
                <a:latin typeface="Josefin Sans"/>
                <a:ea typeface="Josefin Sans"/>
                <a:cs typeface="Josefin Sans"/>
                <a:sym typeface="Josefin Sans"/>
              </a:defRPr>
            </a:lvl2pPr>
            <a:lvl3pPr lvl="2" rtl="0">
              <a:spcBef>
                <a:spcPts val="0"/>
              </a:spcBef>
              <a:spcAft>
                <a:spcPts val="0"/>
              </a:spcAft>
              <a:buSzPts val="2400"/>
              <a:buFont typeface="Josefin Sans"/>
              <a:buNone/>
              <a:defRPr sz="2400" b="1">
                <a:latin typeface="Josefin Sans"/>
                <a:ea typeface="Josefin Sans"/>
                <a:cs typeface="Josefin Sans"/>
                <a:sym typeface="Josefin Sans"/>
              </a:defRPr>
            </a:lvl3pPr>
            <a:lvl4pPr lvl="3" rtl="0">
              <a:spcBef>
                <a:spcPts val="0"/>
              </a:spcBef>
              <a:spcAft>
                <a:spcPts val="0"/>
              </a:spcAft>
              <a:buSzPts val="2400"/>
              <a:buFont typeface="Josefin Sans"/>
              <a:buNone/>
              <a:defRPr sz="2400" b="1">
                <a:latin typeface="Josefin Sans"/>
                <a:ea typeface="Josefin Sans"/>
                <a:cs typeface="Josefin Sans"/>
                <a:sym typeface="Josefin Sans"/>
              </a:defRPr>
            </a:lvl4pPr>
            <a:lvl5pPr lvl="4" rtl="0">
              <a:spcBef>
                <a:spcPts val="0"/>
              </a:spcBef>
              <a:spcAft>
                <a:spcPts val="0"/>
              </a:spcAft>
              <a:buSzPts val="2400"/>
              <a:buFont typeface="Josefin Sans"/>
              <a:buNone/>
              <a:defRPr sz="2400" b="1">
                <a:latin typeface="Josefin Sans"/>
                <a:ea typeface="Josefin Sans"/>
                <a:cs typeface="Josefin Sans"/>
                <a:sym typeface="Josefin Sans"/>
              </a:defRPr>
            </a:lvl5pPr>
            <a:lvl6pPr lvl="5" rtl="0">
              <a:spcBef>
                <a:spcPts val="0"/>
              </a:spcBef>
              <a:spcAft>
                <a:spcPts val="0"/>
              </a:spcAft>
              <a:buSzPts val="2400"/>
              <a:buFont typeface="Josefin Sans"/>
              <a:buNone/>
              <a:defRPr sz="2400" b="1">
                <a:latin typeface="Josefin Sans"/>
                <a:ea typeface="Josefin Sans"/>
                <a:cs typeface="Josefin Sans"/>
                <a:sym typeface="Josefin Sans"/>
              </a:defRPr>
            </a:lvl6pPr>
            <a:lvl7pPr lvl="6" rtl="0">
              <a:spcBef>
                <a:spcPts val="0"/>
              </a:spcBef>
              <a:spcAft>
                <a:spcPts val="0"/>
              </a:spcAft>
              <a:buSzPts val="2400"/>
              <a:buFont typeface="Josefin Sans"/>
              <a:buNone/>
              <a:defRPr sz="2400" b="1">
                <a:latin typeface="Josefin Sans"/>
                <a:ea typeface="Josefin Sans"/>
                <a:cs typeface="Josefin Sans"/>
                <a:sym typeface="Josefin Sans"/>
              </a:defRPr>
            </a:lvl7pPr>
            <a:lvl8pPr lvl="7" rtl="0">
              <a:spcBef>
                <a:spcPts val="0"/>
              </a:spcBef>
              <a:spcAft>
                <a:spcPts val="0"/>
              </a:spcAft>
              <a:buSzPts val="2400"/>
              <a:buFont typeface="Josefin Sans"/>
              <a:buNone/>
              <a:defRPr sz="2400" b="1">
                <a:latin typeface="Josefin Sans"/>
                <a:ea typeface="Josefin Sans"/>
                <a:cs typeface="Josefin Sans"/>
                <a:sym typeface="Josefin Sans"/>
              </a:defRPr>
            </a:lvl8pPr>
            <a:lvl9pPr lvl="8" rtl="0">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92" name="Google Shape;92;p13"/>
          <p:cNvSpPr txBox="1">
            <a:spLocks noGrp="1"/>
          </p:cNvSpPr>
          <p:nvPr>
            <p:ph type="title" idx="7" hasCustomPrompt="1"/>
          </p:nvPr>
        </p:nvSpPr>
        <p:spPr>
          <a:xfrm>
            <a:off x="5086400" y="1673264"/>
            <a:ext cx="576000" cy="593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1pPr>
            <a:lvl2pPr lvl="1"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2pPr>
            <a:lvl3pPr lvl="2"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3pPr>
            <a:lvl4pPr lvl="3"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4pPr>
            <a:lvl5pPr lvl="4"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5pPr>
            <a:lvl6pPr lvl="5"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6pPr>
            <a:lvl7pPr lvl="6"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7pPr>
            <a:lvl8pPr lvl="7"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8pPr>
            <a:lvl9pPr lvl="8"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9pPr>
          </a:lstStyle>
          <a:p>
            <a:r>
              <a:t>xx%</a:t>
            </a:r>
          </a:p>
        </p:txBody>
      </p:sp>
      <p:sp>
        <p:nvSpPr>
          <p:cNvPr id="93" name="Google Shape;93;p13"/>
          <p:cNvSpPr txBox="1">
            <a:spLocks noGrp="1"/>
          </p:cNvSpPr>
          <p:nvPr>
            <p:ph type="subTitle" idx="8"/>
          </p:nvPr>
        </p:nvSpPr>
        <p:spPr>
          <a:xfrm>
            <a:off x="5662500" y="2264648"/>
            <a:ext cx="2712300" cy="645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94" name="Google Shape;94;p13"/>
          <p:cNvSpPr txBox="1">
            <a:spLocks noGrp="1"/>
          </p:cNvSpPr>
          <p:nvPr>
            <p:ph type="title" idx="9"/>
          </p:nvPr>
        </p:nvSpPr>
        <p:spPr>
          <a:xfrm>
            <a:off x="5662500" y="3185564"/>
            <a:ext cx="2963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Josefin Sans"/>
              <a:buNone/>
              <a:defRPr sz="1800" b="1">
                <a:latin typeface="Josefin Sans"/>
                <a:ea typeface="Josefin Sans"/>
                <a:cs typeface="Josefin Sans"/>
                <a:sym typeface="Josefin Sans"/>
              </a:defRPr>
            </a:lvl1pPr>
            <a:lvl2pPr lvl="1" rtl="0">
              <a:spcBef>
                <a:spcPts val="0"/>
              </a:spcBef>
              <a:spcAft>
                <a:spcPts val="0"/>
              </a:spcAft>
              <a:buSzPts val="2400"/>
              <a:buFont typeface="Josefin Sans"/>
              <a:buNone/>
              <a:defRPr sz="2400" b="1">
                <a:latin typeface="Josefin Sans"/>
                <a:ea typeface="Josefin Sans"/>
                <a:cs typeface="Josefin Sans"/>
                <a:sym typeface="Josefin Sans"/>
              </a:defRPr>
            </a:lvl2pPr>
            <a:lvl3pPr lvl="2" rtl="0">
              <a:spcBef>
                <a:spcPts val="0"/>
              </a:spcBef>
              <a:spcAft>
                <a:spcPts val="0"/>
              </a:spcAft>
              <a:buSzPts val="2400"/>
              <a:buFont typeface="Josefin Sans"/>
              <a:buNone/>
              <a:defRPr sz="2400" b="1">
                <a:latin typeface="Josefin Sans"/>
                <a:ea typeface="Josefin Sans"/>
                <a:cs typeface="Josefin Sans"/>
                <a:sym typeface="Josefin Sans"/>
              </a:defRPr>
            </a:lvl3pPr>
            <a:lvl4pPr lvl="3" rtl="0">
              <a:spcBef>
                <a:spcPts val="0"/>
              </a:spcBef>
              <a:spcAft>
                <a:spcPts val="0"/>
              </a:spcAft>
              <a:buSzPts val="2400"/>
              <a:buFont typeface="Josefin Sans"/>
              <a:buNone/>
              <a:defRPr sz="2400" b="1">
                <a:latin typeface="Josefin Sans"/>
                <a:ea typeface="Josefin Sans"/>
                <a:cs typeface="Josefin Sans"/>
                <a:sym typeface="Josefin Sans"/>
              </a:defRPr>
            </a:lvl4pPr>
            <a:lvl5pPr lvl="4" rtl="0">
              <a:spcBef>
                <a:spcPts val="0"/>
              </a:spcBef>
              <a:spcAft>
                <a:spcPts val="0"/>
              </a:spcAft>
              <a:buSzPts val="2400"/>
              <a:buFont typeface="Josefin Sans"/>
              <a:buNone/>
              <a:defRPr sz="2400" b="1">
                <a:latin typeface="Josefin Sans"/>
                <a:ea typeface="Josefin Sans"/>
                <a:cs typeface="Josefin Sans"/>
                <a:sym typeface="Josefin Sans"/>
              </a:defRPr>
            </a:lvl5pPr>
            <a:lvl6pPr lvl="5" rtl="0">
              <a:spcBef>
                <a:spcPts val="0"/>
              </a:spcBef>
              <a:spcAft>
                <a:spcPts val="0"/>
              </a:spcAft>
              <a:buSzPts val="2400"/>
              <a:buFont typeface="Josefin Sans"/>
              <a:buNone/>
              <a:defRPr sz="2400" b="1">
                <a:latin typeface="Josefin Sans"/>
                <a:ea typeface="Josefin Sans"/>
                <a:cs typeface="Josefin Sans"/>
                <a:sym typeface="Josefin Sans"/>
              </a:defRPr>
            </a:lvl6pPr>
            <a:lvl7pPr lvl="6" rtl="0">
              <a:spcBef>
                <a:spcPts val="0"/>
              </a:spcBef>
              <a:spcAft>
                <a:spcPts val="0"/>
              </a:spcAft>
              <a:buSzPts val="2400"/>
              <a:buFont typeface="Josefin Sans"/>
              <a:buNone/>
              <a:defRPr sz="2400" b="1">
                <a:latin typeface="Josefin Sans"/>
                <a:ea typeface="Josefin Sans"/>
                <a:cs typeface="Josefin Sans"/>
                <a:sym typeface="Josefin Sans"/>
              </a:defRPr>
            </a:lvl7pPr>
            <a:lvl8pPr lvl="7" rtl="0">
              <a:spcBef>
                <a:spcPts val="0"/>
              </a:spcBef>
              <a:spcAft>
                <a:spcPts val="0"/>
              </a:spcAft>
              <a:buSzPts val="2400"/>
              <a:buFont typeface="Josefin Sans"/>
              <a:buNone/>
              <a:defRPr sz="2400" b="1">
                <a:latin typeface="Josefin Sans"/>
                <a:ea typeface="Josefin Sans"/>
                <a:cs typeface="Josefin Sans"/>
                <a:sym typeface="Josefin Sans"/>
              </a:defRPr>
            </a:lvl8pPr>
            <a:lvl9pPr lvl="8" rtl="0">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95" name="Google Shape;95;p13"/>
          <p:cNvSpPr txBox="1">
            <a:spLocks noGrp="1"/>
          </p:cNvSpPr>
          <p:nvPr>
            <p:ph type="title" idx="13" hasCustomPrompt="1"/>
          </p:nvPr>
        </p:nvSpPr>
        <p:spPr>
          <a:xfrm>
            <a:off x="5087456" y="3119864"/>
            <a:ext cx="576000" cy="593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1pPr>
            <a:lvl2pPr lvl="1"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2pPr>
            <a:lvl3pPr lvl="2"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3pPr>
            <a:lvl4pPr lvl="3"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4pPr>
            <a:lvl5pPr lvl="4"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5pPr>
            <a:lvl6pPr lvl="5"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6pPr>
            <a:lvl7pPr lvl="6"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7pPr>
            <a:lvl8pPr lvl="7"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8pPr>
            <a:lvl9pPr lvl="8" rtl="0">
              <a:spcBef>
                <a:spcPts val="0"/>
              </a:spcBef>
              <a:spcAft>
                <a:spcPts val="0"/>
              </a:spcAft>
              <a:buClr>
                <a:schemeClr val="accent1"/>
              </a:buClr>
              <a:buSzPts val="3000"/>
              <a:buFont typeface="Josefin Sans"/>
              <a:buNone/>
              <a:defRPr sz="3000" b="1">
                <a:solidFill>
                  <a:schemeClr val="accent1"/>
                </a:solidFill>
                <a:latin typeface="Josefin Sans"/>
                <a:ea typeface="Josefin Sans"/>
                <a:cs typeface="Josefin Sans"/>
                <a:sym typeface="Josefin Sans"/>
              </a:defRPr>
            </a:lvl9pPr>
          </a:lstStyle>
          <a:p>
            <a:r>
              <a:t>xx%</a:t>
            </a:r>
          </a:p>
        </p:txBody>
      </p:sp>
      <p:sp>
        <p:nvSpPr>
          <p:cNvPr id="96" name="Google Shape;96;p13"/>
          <p:cNvSpPr txBox="1">
            <a:spLocks noGrp="1"/>
          </p:cNvSpPr>
          <p:nvPr>
            <p:ph type="subTitle" idx="14"/>
          </p:nvPr>
        </p:nvSpPr>
        <p:spPr>
          <a:xfrm>
            <a:off x="5662500" y="3711255"/>
            <a:ext cx="2712300" cy="649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97" name="Google Shape;97;p13"/>
          <p:cNvSpPr txBox="1">
            <a:spLocks noGrp="1"/>
          </p:cNvSpPr>
          <p:nvPr>
            <p:ph type="title" idx="15"/>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98" name="Google Shape;98;p13"/>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99" name="Google Shape;99;p13"/>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3050685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925750" y="1786400"/>
            <a:ext cx="5151600" cy="940500"/>
          </a:xfrm>
          <a:prstGeom prst="rect">
            <a:avLst/>
          </a:prstGeom>
          <a:solidFill>
            <a:schemeClr val="lt1"/>
          </a:solidFill>
        </p:spPr>
        <p:txBody>
          <a:bodyPr spcFirstLastPara="1" wrap="square" lIns="91425" tIns="0" rIns="91425" bIns="91425" anchor="b" anchorCtr="0">
            <a:noAutofit/>
          </a:bodyPr>
          <a:lstStyle>
            <a:lvl1pPr lvl="0" rtl="0">
              <a:spcBef>
                <a:spcPts val="0"/>
              </a:spcBef>
              <a:spcAft>
                <a:spcPts val="0"/>
              </a:spcAft>
              <a:buSzPts val="3600"/>
              <a:buNone/>
              <a:defRPr sz="68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 name="Google Shape;117;p16"/>
          <p:cNvSpPr txBox="1">
            <a:spLocks noGrp="1"/>
          </p:cNvSpPr>
          <p:nvPr>
            <p:ph type="subTitle" idx="1"/>
          </p:nvPr>
        </p:nvSpPr>
        <p:spPr>
          <a:xfrm>
            <a:off x="925748" y="2726900"/>
            <a:ext cx="5151600" cy="1025400"/>
          </a:xfrm>
          <a:prstGeom prst="rect">
            <a:avLst/>
          </a:prstGeom>
          <a:solidFill>
            <a:schemeClr val="lt1"/>
          </a:solidFill>
          <a:ln>
            <a:noFill/>
          </a:ln>
        </p:spPr>
        <p:txBody>
          <a:bodyPr spcFirstLastPara="1" wrap="square" lIns="91425" tIns="0" rIns="91425" bIns="0" anchor="t" anchorCtr="0">
            <a:noAutofit/>
          </a:bodyPr>
          <a:lstStyle>
            <a:lvl1pPr marL="0" marR="0" lvl="0" indent="-228600" algn="l" rtl="0">
              <a:lnSpc>
                <a:spcPct val="100000"/>
              </a:lnSpc>
              <a:spcBef>
                <a:spcPts val="0"/>
              </a:spcBef>
              <a:spcAft>
                <a:spcPts val="0"/>
              </a:spcAft>
              <a:buClr>
                <a:schemeClr val="dk1"/>
              </a:buClr>
              <a:buSzPts val="3600"/>
              <a:buFont typeface="Josefin Sans"/>
              <a:buNone/>
              <a:defRPr sz="21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cxnSp>
        <p:nvCxnSpPr>
          <p:cNvPr id="118" name="Google Shape;118;p16"/>
          <p:cNvCxnSpPr/>
          <p:nvPr/>
        </p:nvCxnSpPr>
        <p:spPr>
          <a:xfrm>
            <a:off x="542275" y="1625200"/>
            <a:ext cx="0" cy="2710500"/>
          </a:xfrm>
          <a:prstGeom prst="straightConnector1">
            <a:avLst/>
          </a:prstGeom>
          <a:noFill/>
          <a:ln w="76200" cap="flat" cmpd="sng">
            <a:solidFill>
              <a:schemeClr val="accent1"/>
            </a:solidFill>
            <a:prstDash val="solid"/>
            <a:round/>
            <a:headEnd type="none" w="med" len="med"/>
            <a:tailEnd type="none" w="med" len="med"/>
          </a:ln>
        </p:spPr>
      </p:cxnSp>
      <p:cxnSp>
        <p:nvCxnSpPr>
          <p:cNvPr id="119" name="Google Shape;119;p16"/>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20" name="Google Shape;120;p16"/>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27438533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25750" y="2130662"/>
            <a:ext cx="3173400" cy="1104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Font typeface="Josefin Sans"/>
              <a:buNone/>
              <a:defRPr sz="36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925751" y="1640525"/>
            <a:ext cx="1724100" cy="841800"/>
          </a:xfrm>
          <a:prstGeom prst="rect">
            <a:avLst/>
          </a:prstGeom>
        </p:spPr>
        <p:txBody>
          <a:bodyPr spcFirstLastPara="1" wrap="square" lIns="91425" tIns="0" rIns="91425" bIns="91425" anchor="b" anchorCtr="0">
            <a:noAutofit/>
          </a:bodyPr>
          <a:lstStyle>
            <a:lvl1pPr lvl="0" rtl="0">
              <a:spcBef>
                <a:spcPts val="0"/>
              </a:spcBef>
              <a:spcAft>
                <a:spcPts val="0"/>
              </a:spcAft>
              <a:buClr>
                <a:schemeClr val="accent1"/>
              </a:buClr>
              <a:buSzPts val="6000"/>
              <a:buFont typeface="Josefin Sans"/>
              <a:buNone/>
              <a:defRPr sz="60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6000"/>
              <a:buFont typeface="Josefin Sans"/>
              <a:buNone/>
              <a:defRPr sz="6000" b="1">
                <a:solidFill>
                  <a:srgbClr val="FD0000"/>
                </a:solidFill>
                <a:latin typeface="Josefin Sans"/>
                <a:ea typeface="Josefin Sans"/>
                <a:cs typeface="Josefin Sans"/>
                <a:sym typeface="Josefin Sans"/>
              </a:defRPr>
            </a:lvl9pPr>
          </a:lstStyle>
          <a:p>
            <a:r>
              <a:t>xx%</a:t>
            </a:r>
          </a:p>
        </p:txBody>
      </p:sp>
      <p:sp>
        <p:nvSpPr>
          <p:cNvPr id="16" name="Google Shape;16;p3"/>
          <p:cNvSpPr txBox="1">
            <a:spLocks noGrp="1"/>
          </p:cNvSpPr>
          <p:nvPr>
            <p:ph type="subTitle" idx="1"/>
          </p:nvPr>
        </p:nvSpPr>
        <p:spPr>
          <a:xfrm>
            <a:off x="925750" y="3471400"/>
            <a:ext cx="3027300" cy="558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Font typeface="Josefin Sans Light"/>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17" name="Google Shape;17;p3"/>
          <p:cNvCxnSpPr/>
          <p:nvPr/>
        </p:nvCxnSpPr>
        <p:spPr>
          <a:xfrm>
            <a:off x="542275" y="1625200"/>
            <a:ext cx="0" cy="2961300"/>
          </a:xfrm>
          <a:prstGeom prst="straightConnector1">
            <a:avLst/>
          </a:prstGeom>
          <a:noFill/>
          <a:ln w="76200" cap="flat" cmpd="sng">
            <a:solidFill>
              <a:schemeClr val="accent1"/>
            </a:solidFill>
            <a:prstDash val="solid"/>
            <a:round/>
            <a:headEnd type="none" w="med" len="med"/>
            <a:tailEnd type="none" w="med" len="med"/>
          </a:ln>
        </p:spPr>
      </p:cxnSp>
      <p:cxnSp>
        <p:nvCxnSpPr>
          <p:cNvPr id="18" name="Google Shape;18;p3"/>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9" name="Google Shape;19;p3"/>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4148622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00"/>
        <p:cNvGrpSpPr/>
        <p:nvPr/>
      </p:nvGrpSpPr>
      <p:grpSpPr>
        <a:xfrm>
          <a:off x="0" y="0"/>
          <a:ext cx="0" cy="0"/>
          <a:chOff x="0" y="0"/>
          <a:chExt cx="0" cy="0"/>
        </a:xfrm>
      </p:grpSpPr>
      <p:sp>
        <p:nvSpPr>
          <p:cNvPr id="101" name="Google Shape;101;p14"/>
          <p:cNvSpPr txBox="1">
            <a:spLocks noGrp="1"/>
          </p:cNvSpPr>
          <p:nvPr>
            <p:ph type="subTitle" idx="1"/>
          </p:nvPr>
        </p:nvSpPr>
        <p:spPr>
          <a:xfrm>
            <a:off x="2111850" y="1210325"/>
            <a:ext cx="5256600" cy="1823100"/>
          </a:xfrm>
          <a:prstGeom prst="rect">
            <a:avLst/>
          </a:prstGeom>
          <a:noFill/>
          <a:ln>
            <a:noFill/>
          </a:ln>
        </p:spPr>
        <p:txBody>
          <a:bodyPr spcFirstLastPara="1" wrap="square" lIns="91425" tIns="91425" rIns="91425" bIns="91425" anchor="t" anchorCtr="0">
            <a:noAutofit/>
          </a:bodyPr>
          <a:lstStyle>
            <a:lvl1pPr marL="0" marR="0" lvl="0" indent="-177800" algn="l" rtl="0">
              <a:lnSpc>
                <a:spcPct val="100000"/>
              </a:lnSpc>
              <a:spcBef>
                <a:spcPts val="0"/>
              </a:spcBef>
              <a:spcAft>
                <a:spcPts val="0"/>
              </a:spcAft>
              <a:buClr>
                <a:schemeClr val="dk1"/>
              </a:buClr>
              <a:buSzPts val="2800"/>
              <a:buFont typeface="Josefin Sans"/>
              <a:buNone/>
              <a:defRPr sz="2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9pPr>
          </a:lstStyle>
          <a:p>
            <a:endParaRPr/>
          </a:p>
        </p:txBody>
      </p:sp>
      <p:sp>
        <p:nvSpPr>
          <p:cNvPr id="102" name="Google Shape;102;p14"/>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4"/>
          <p:cNvSpPr txBox="1">
            <a:spLocks noGrp="1"/>
          </p:cNvSpPr>
          <p:nvPr>
            <p:ph type="title" idx="2"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104" name="Google Shape;104;p14"/>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cxnSp>
        <p:nvCxnSpPr>
          <p:cNvPr id="105" name="Google Shape;105;p14"/>
          <p:cNvCxnSpPr/>
          <p:nvPr/>
        </p:nvCxnSpPr>
        <p:spPr>
          <a:xfrm rot="5400000">
            <a:off x="503550" y="2653667"/>
            <a:ext cx="2544000" cy="0"/>
          </a:xfrm>
          <a:prstGeom prst="straightConnector1">
            <a:avLst/>
          </a:prstGeom>
          <a:noFill/>
          <a:ln w="76200" cap="flat" cmpd="sng">
            <a:solidFill>
              <a:schemeClr val="accent1"/>
            </a:solidFill>
            <a:prstDash val="solid"/>
            <a:round/>
            <a:headEnd type="none" w="med" len="med"/>
            <a:tailEnd type="none" w="med" len="med"/>
          </a:ln>
        </p:spPr>
      </p:cxnSp>
      <p:sp>
        <p:nvSpPr>
          <p:cNvPr id="106" name="Google Shape;106;p14"/>
          <p:cNvSpPr txBox="1">
            <a:spLocks noGrp="1"/>
          </p:cNvSpPr>
          <p:nvPr>
            <p:ph type="title" idx="3"/>
          </p:nvPr>
        </p:nvSpPr>
        <p:spPr>
          <a:xfrm>
            <a:off x="2111850" y="3033325"/>
            <a:ext cx="5256600" cy="444900"/>
          </a:xfrm>
          <a:prstGeom prst="rect">
            <a:avLst/>
          </a:prstGeom>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chemeClr val="accent1"/>
              </a:buClr>
              <a:buSzPts val="1600"/>
              <a:buFont typeface="Josefin Sans SemiBold"/>
              <a:buNone/>
              <a:defRPr sz="1800" b="0">
                <a:solidFill>
                  <a:schemeClr val="accent1"/>
                </a:solidFill>
                <a:latin typeface="Josefin Sans SemiBold"/>
                <a:ea typeface="Josefin Sans SemiBold"/>
                <a:cs typeface="Josefin Sans SemiBold"/>
                <a:sym typeface="Josefin Sans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07" name="Google Shape;107;p1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08" name="Google Shape;108;p1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4784207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31"/>
        <p:cNvGrpSpPr/>
        <p:nvPr/>
      </p:nvGrpSpPr>
      <p:grpSpPr>
        <a:xfrm>
          <a:off x="0" y="0"/>
          <a:ext cx="0" cy="0"/>
          <a:chOff x="0" y="0"/>
          <a:chExt cx="0" cy="0"/>
        </a:xfrm>
      </p:grpSpPr>
      <p:sp>
        <p:nvSpPr>
          <p:cNvPr id="232" name="Google Shape;232;p26"/>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3" name="Google Shape;233;p26"/>
          <p:cNvSpPr txBox="1">
            <a:spLocks noGrp="1"/>
          </p:cNvSpPr>
          <p:nvPr>
            <p:ph type="title" idx="2"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234" name="Google Shape;234;p26"/>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235" name="Google Shape;235;p26"/>
          <p:cNvSpPr txBox="1">
            <a:spLocks noGrp="1"/>
          </p:cNvSpPr>
          <p:nvPr>
            <p:ph type="title" idx="3"/>
          </p:nvPr>
        </p:nvSpPr>
        <p:spPr>
          <a:xfrm>
            <a:off x="713225" y="476525"/>
            <a:ext cx="696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36" name="Google Shape;236;p26"/>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37" name="Google Shape;237;p26"/>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15774028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180"/>
        <p:cNvGrpSpPr/>
        <p:nvPr/>
      </p:nvGrpSpPr>
      <p:grpSpPr>
        <a:xfrm>
          <a:off x="0" y="0"/>
          <a:ext cx="0" cy="0"/>
          <a:chOff x="0" y="0"/>
          <a:chExt cx="0" cy="0"/>
        </a:xfrm>
      </p:grpSpPr>
      <p:sp>
        <p:nvSpPr>
          <p:cNvPr id="181" name="Google Shape;181;p22"/>
          <p:cNvSpPr txBox="1">
            <a:spLocks noGrp="1"/>
          </p:cNvSpPr>
          <p:nvPr>
            <p:ph type="subTitle" idx="1"/>
          </p:nvPr>
        </p:nvSpPr>
        <p:spPr>
          <a:xfrm>
            <a:off x="1649675" y="2439450"/>
            <a:ext cx="1600200" cy="12321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600"/>
              <a:buFont typeface="Josefin Sans Light"/>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2" name="Google Shape;182;p22"/>
          <p:cNvSpPr txBox="1">
            <a:spLocks noGrp="1"/>
          </p:cNvSpPr>
          <p:nvPr>
            <p:ph type="subTitle" idx="2"/>
          </p:nvPr>
        </p:nvSpPr>
        <p:spPr>
          <a:xfrm>
            <a:off x="4116050" y="2439450"/>
            <a:ext cx="1600200" cy="12321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600"/>
              <a:buFont typeface="Josefin Sans Light"/>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3" name="Google Shape;183;p22"/>
          <p:cNvSpPr txBox="1">
            <a:spLocks noGrp="1"/>
          </p:cNvSpPr>
          <p:nvPr>
            <p:ph type="subTitle" idx="3"/>
          </p:nvPr>
        </p:nvSpPr>
        <p:spPr>
          <a:xfrm>
            <a:off x="6583025" y="2439450"/>
            <a:ext cx="1600200" cy="12321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600"/>
              <a:buFont typeface="Josefin Sans Light"/>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4" name="Google Shape;184;p22"/>
          <p:cNvSpPr txBox="1">
            <a:spLocks noGrp="1"/>
          </p:cNvSpPr>
          <p:nvPr>
            <p:ph type="subTitle" idx="4"/>
          </p:nvPr>
        </p:nvSpPr>
        <p:spPr>
          <a:xfrm>
            <a:off x="1649675" y="1903566"/>
            <a:ext cx="1417200" cy="3936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85" name="Google Shape;185;p22"/>
          <p:cNvSpPr txBox="1">
            <a:spLocks noGrp="1"/>
          </p:cNvSpPr>
          <p:nvPr>
            <p:ph type="subTitle" idx="5"/>
          </p:nvPr>
        </p:nvSpPr>
        <p:spPr>
          <a:xfrm>
            <a:off x="4116350" y="1903566"/>
            <a:ext cx="1600200" cy="3936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86" name="Google Shape;186;p22"/>
          <p:cNvSpPr txBox="1">
            <a:spLocks noGrp="1"/>
          </p:cNvSpPr>
          <p:nvPr>
            <p:ph type="subTitle" idx="6"/>
          </p:nvPr>
        </p:nvSpPr>
        <p:spPr>
          <a:xfrm>
            <a:off x="6583025" y="1903566"/>
            <a:ext cx="1600200" cy="3936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87" name="Google Shape;187;p22"/>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8" name="Google Shape;188;p22"/>
          <p:cNvSpPr txBox="1">
            <a:spLocks noGrp="1"/>
          </p:cNvSpPr>
          <p:nvPr>
            <p:ph type="title" idx="7"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189" name="Google Shape;189;p22"/>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190" name="Google Shape;190;p22"/>
          <p:cNvSpPr txBox="1">
            <a:spLocks noGrp="1"/>
          </p:cNvSpPr>
          <p:nvPr>
            <p:ph type="title" idx="8"/>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91" name="Google Shape;191;p22"/>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92" name="Google Shape;192;p22"/>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2662619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313135" y="0"/>
            <a:ext cx="9438086" cy="5139929"/>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600108" y="1274692"/>
            <a:ext cx="2755857" cy="2602816"/>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4234" cy="1842332"/>
          </a:xfrm>
        </p:spPr>
        <p:txBody>
          <a:bodyPr/>
          <a:lstStyle>
            <a:lvl1pPr>
              <a:defRPr>
                <a:solidFill>
                  <a:srgbClr val="FFFEFF"/>
                </a:solidFill>
              </a:defRPr>
            </a:lvl1pPr>
          </a:lstStyle>
          <a:p>
            <a:r>
              <a:rPr lang="en-US"/>
              <a:t>Click to edit Master title style</a:t>
            </a:r>
          </a:p>
        </p:txBody>
      </p:sp>
      <p:sp>
        <p:nvSpPr>
          <p:cNvPr id="3" name="Content Placeholder 2"/>
          <p:cNvSpPr>
            <a:spLocks noGrp="1"/>
          </p:cNvSpPr>
          <p:nvPr>
            <p:ph idx="1"/>
          </p:nvPr>
        </p:nvSpPr>
        <p:spPr>
          <a:xfrm>
            <a:off x="3838836" y="602389"/>
            <a:ext cx="4711405" cy="3936467"/>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5379535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78"/>
        <p:cNvGrpSpPr/>
        <p:nvPr/>
      </p:nvGrpSpPr>
      <p:grpSpPr>
        <a:xfrm>
          <a:off x="0" y="0"/>
          <a:ext cx="0" cy="0"/>
          <a:chOff x="0" y="0"/>
          <a:chExt cx="0" cy="0"/>
        </a:xfrm>
      </p:grpSpPr>
      <p:sp>
        <p:nvSpPr>
          <p:cNvPr id="279" name="Google Shape;279;p32"/>
          <p:cNvSpPr txBox="1">
            <a:spLocks noGrp="1"/>
          </p:cNvSpPr>
          <p:nvPr>
            <p:ph type="title"/>
          </p:nvPr>
        </p:nvSpPr>
        <p:spPr>
          <a:xfrm>
            <a:off x="5289800" y="752100"/>
            <a:ext cx="2810100" cy="1873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Font typeface="Josefin Sans"/>
              <a:buNone/>
              <a:defRPr b="1">
                <a:latin typeface="Josefin Sans"/>
                <a:ea typeface="Josefin Sans"/>
                <a:cs typeface="Josefin Sans"/>
                <a:sym typeface="Josefin Sans"/>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280" name="Google Shape;280;p32"/>
          <p:cNvSpPr txBox="1">
            <a:spLocks noGrp="1"/>
          </p:cNvSpPr>
          <p:nvPr>
            <p:ph type="subTitle" idx="1"/>
          </p:nvPr>
        </p:nvSpPr>
        <p:spPr>
          <a:xfrm>
            <a:off x="5781275" y="2763700"/>
            <a:ext cx="2318700" cy="1090500"/>
          </a:xfrm>
          <a:prstGeom prst="rect">
            <a:avLst/>
          </a:prstGeom>
          <a:solidFill>
            <a:schemeClr val="lt1"/>
          </a:solidFill>
          <a:ln>
            <a:noFill/>
          </a:ln>
        </p:spPr>
        <p:txBody>
          <a:bodyPr spcFirstLastPara="1" wrap="square" lIns="91425" tIns="91425" rIns="91425" bIns="0" anchor="t" anchorCtr="0">
            <a:noAutofit/>
          </a:bodyPr>
          <a:lstStyle>
            <a:lvl1pPr lvl="0" algn="r" rtl="0">
              <a:lnSpc>
                <a:spcPct val="100000"/>
              </a:lnSpc>
              <a:spcBef>
                <a:spcPts val="0"/>
              </a:spcBef>
              <a:spcAft>
                <a:spcPts val="0"/>
              </a:spcAft>
              <a:buClr>
                <a:schemeClr val="dk2"/>
              </a:buClr>
              <a:buSzPts val="1600"/>
              <a:buFont typeface="Josefin Sans"/>
              <a:buNone/>
              <a:defRPr sz="1400">
                <a:solidFill>
                  <a:schemeClr val="dk1"/>
                </a:solidFill>
                <a:latin typeface="Josefin Sans"/>
                <a:ea typeface="Josefin Sans"/>
                <a:cs typeface="Josefin Sans"/>
                <a:sym typeface="Josefin Sans"/>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cxnSp>
        <p:nvCxnSpPr>
          <p:cNvPr id="281" name="Google Shape;281;p32"/>
          <p:cNvCxnSpPr/>
          <p:nvPr/>
        </p:nvCxnSpPr>
        <p:spPr>
          <a:xfrm>
            <a:off x="8288525" y="915600"/>
            <a:ext cx="1800" cy="1581000"/>
          </a:xfrm>
          <a:prstGeom prst="straightConnector1">
            <a:avLst/>
          </a:prstGeom>
          <a:noFill/>
          <a:ln w="76200" cap="flat" cmpd="sng">
            <a:solidFill>
              <a:schemeClr val="accent1"/>
            </a:solidFill>
            <a:prstDash val="solid"/>
            <a:round/>
            <a:headEnd type="none" w="med" len="med"/>
            <a:tailEnd type="none" w="med" len="med"/>
          </a:ln>
        </p:spPr>
      </p:cxnSp>
      <p:cxnSp>
        <p:nvCxnSpPr>
          <p:cNvPr id="282" name="Google Shape;282;p32"/>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83" name="Google Shape;283;p32"/>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14091526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5" name="Google Shape;45;p7"/>
          <p:cNvSpPr txBox="1">
            <a:spLocks noGrp="1"/>
          </p:cNvSpPr>
          <p:nvPr>
            <p:ph type="title" idx="2"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46" name="Google Shape;46;p7"/>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47" name="Google Shape;47;p7"/>
          <p:cNvSpPr txBox="1">
            <a:spLocks noGrp="1"/>
          </p:cNvSpPr>
          <p:nvPr>
            <p:ph type="subTitle" idx="1"/>
          </p:nvPr>
        </p:nvSpPr>
        <p:spPr>
          <a:xfrm>
            <a:off x="1410325" y="1727250"/>
            <a:ext cx="5264700" cy="2321100"/>
          </a:xfrm>
          <a:prstGeom prst="rect">
            <a:avLst/>
          </a:prstGeom>
          <a:solidFill>
            <a:schemeClr val="lt1"/>
          </a:solidFill>
          <a:ln>
            <a:noFill/>
          </a:ln>
        </p:spPr>
        <p:txBody>
          <a:bodyPr spcFirstLastPara="1" wrap="square" lIns="91425" tIns="182875" rIns="91425" bIns="0" anchor="ctr" anchorCtr="0">
            <a:noAutofit/>
          </a:bodyPr>
          <a:lstStyle>
            <a:lvl1pPr lvl="0" rtl="0">
              <a:lnSpc>
                <a:spcPct val="100000"/>
              </a:lnSpc>
              <a:spcBef>
                <a:spcPts val="0"/>
              </a:spcBef>
              <a:spcAft>
                <a:spcPts val="0"/>
              </a:spcAft>
              <a:buClr>
                <a:schemeClr val="dk1"/>
              </a:buClr>
              <a:buSzPts val="1600"/>
              <a:buFont typeface="Josefin Sans Light"/>
              <a:buChar char="●"/>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Char char="○"/>
              <a:defRPr>
                <a:solidFill>
                  <a:schemeClr val="dk1"/>
                </a:solidFill>
              </a:defRPr>
            </a:lvl2pPr>
            <a:lvl3pPr lvl="2" rtl="0">
              <a:lnSpc>
                <a:spcPct val="100000"/>
              </a:lnSpc>
              <a:spcBef>
                <a:spcPts val="0"/>
              </a:spcBef>
              <a:spcAft>
                <a:spcPts val="0"/>
              </a:spcAft>
              <a:buClr>
                <a:schemeClr val="dk1"/>
              </a:buClr>
              <a:buSzPts val="1400"/>
              <a:buChar char="■"/>
              <a:defRPr>
                <a:solidFill>
                  <a:schemeClr val="dk1"/>
                </a:solidFill>
              </a:defRPr>
            </a:lvl3pPr>
            <a:lvl4pPr lvl="3" rtl="0">
              <a:lnSpc>
                <a:spcPct val="100000"/>
              </a:lnSpc>
              <a:spcBef>
                <a:spcPts val="0"/>
              </a:spcBef>
              <a:spcAft>
                <a:spcPts val="0"/>
              </a:spcAft>
              <a:buClr>
                <a:schemeClr val="dk1"/>
              </a:buClr>
              <a:buSzPts val="1400"/>
              <a:buChar char="●"/>
              <a:defRPr>
                <a:solidFill>
                  <a:schemeClr val="dk1"/>
                </a:solidFill>
              </a:defRPr>
            </a:lvl4pPr>
            <a:lvl5pPr lvl="4" rtl="0">
              <a:lnSpc>
                <a:spcPct val="100000"/>
              </a:lnSpc>
              <a:spcBef>
                <a:spcPts val="0"/>
              </a:spcBef>
              <a:spcAft>
                <a:spcPts val="0"/>
              </a:spcAft>
              <a:buClr>
                <a:schemeClr val="dk1"/>
              </a:buClr>
              <a:buSzPts val="1400"/>
              <a:buChar char="○"/>
              <a:defRPr>
                <a:solidFill>
                  <a:schemeClr val="dk1"/>
                </a:solidFill>
              </a:defRPr>
            </a:lvl5pPr>
            <a:lvl6pPr lvl="5" rtl="0">
              <a:lnSpc>
                <a:spcPct val="100000"/>
              </a:lnSpc>
              <a:spcBef>
                <a:spcPts val="0"/>
              </a:spcBef>
              <a:spcAft>
                <a:spcPts val="0"/>
              </a:spcAft>
              <a:buClr>
                <a:schemeClr val="dk1"/>
              </a:buClr>
              <a:buSzPts val="1400"/>
              <a:buChar char="■"/>
              <a:defRPr>
                <a:solidFill>
                  <a:schemeClr val="dk1"/>
                </a:solidFill>
              </a:defRPr>
            </a:lvl6pPr>
            <a:lvl7pPr lvl="6" rtl="0">
              <a:lnSpc>
                <a:spcPct val="100000"/>
              </a:lnSpc>
              <a:spcBef>
                <a:spcPts val="0"/>
              </a:spcBef>
              <a:spcAft>
                <a:spcPts val="0"/>
              </a:spcAft>
              <a:buClr>
                <a:schemeClr val="dk1"/>
              </a:buClr>
              <a:buSzPts val="1400"/>
              <a:buChar char="●"/>
              <a:defRPr>
                <a:solidFill>
                  <a:schemeClr val="dk1"/>
                </a:solidFill>
              </a:defRPr>
            </a:lvl7pPr>
            <a:lvl8pPr lvl="7" rtl="0">
              <a:lnSpc>
                <a:spcPct val="100000"/>
              </a:lnSpc>
              <a:spcBef>
                <a:spcPts val="0"/>
              </a:spcBef>
              <a:spcAft>
                <a:spcPts val="0"/>
              </a:spcAft>
              <a:buClr>
                <a:schemeClr val="dk1"/>
              </a:buClr>
              <a:buSzPts val="1400"/>
              <a:buChar char="○"/>
              <a:defRPr>
                <a:solidFill>
                  <a:schemeClr val="dk1"/>
                </a:solidFill>
              </a:defRPr>
            </a:lvl8pPr>
            <a:lvl9pPr lvl="8"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48" name="Google Shape;48;p7"/>
          <p:cNvSpPr txBox="1">
            <a:spLocks noGrp="1"/>
          </p:cNvSpPr>
          <p:nvPr>
            <p:ph type="title" idx="3"/>
          </p:nvPr>
        </p:nvSpPr>
        <p:spPr>
          <a:xfrm>
            <a:off x="713225" y="476525"/>
            <a:ext cx="696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49" name="Google Shape;49;p7"/>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50" name="Google Shape;50;p7"/>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extLst>
      <p:ext uri="{BB962C8B-B14F-4D97-AF65-F5344CB8AC3E}">
        <p14:creationId xmlns:p14="http://schemas.microsoft.com/office/powerpoint/2010/main" val="895709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247255" y="-44532"/>
            <a:ext cx="9386888" cy="5192849"/>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2444659" y="889863"/>
            <a:ext cx="4249609" cy="3358450"/>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2508162" y="1556047"/>
            <a:ext cx="4117668" cy="1267043"/>
          </a:xfrm>
        </p:spPr>
        <p:txBody>
          <a:bodyPr bIns="0" anchor="b">
            <a:normAutofit/>
          </a:bodyPr>
          <a:lstStyle>
            <a:lvl1pPr algn="ctr">
              <a:defRPr sz="7822">
                <a:solidFill>
                  <a:srgbClr val="FFFEFF"/>
                </a:solidFill>
              </a:defRPr>
            </a:lvl1pPr>
          </a:lstStyle>
          <a:p>
            <a:r>
              <a:rPr lang="en-US"/>
              <a:t>Click to edit Master title style</a:t>
            </a:r>
          </a:p>
        </p:txBody>
      </p:sp>
      <p:sp>
        <p:nvSpPr>
          <p:cNvPr id="3" name="Text Placeholder 2"/>
          <p:cNvSpPr>
            <a:spLocks noGrp="1"/>
          </p:cNvSpPr>
          <p:nvPr>
            <p:ph type="body" idx="1"/>
          </p:nvPr>
        </p:nvSpPr>
        <p:spPr>
          <a:xfrm>
            <a:off x="2508162" y="2885138"/>
            <a:ext cx="4117667" cy="1037828"/>
          </a:xfrm>
        </p:spPr>
        <p:txBody>
          <a:bodyPr tIns="0">
            <a:normAutofit/>
          </a:bodyPr>
          <a:lstStyle>
            <a:lvl1pPr marL="0" indent="0" algn="ctr">
              <a:buNone/>
              <a:defRPr sz="3200">
                <a:solidFill>
                  <a:srgbClr val="FFFEFF"/>
                </a:solidFill>
              </a:defRPr>
            </a:lvl1pPr>
            <a:lvl2pPr marL="812810" indent="0">
              <a:buNone/>
              <a:defRPr sz="3200">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5" name="Footer Placeholder 4"/>
          <p:cNvSpPr>
            <a:spLocks noGrp="1"/>
          </p:cNvSpPr>
          <p:nvPr>
            <p:ph type="ftr" sz="quarter" idx="11"/>
          </p:nvPr>
        </p:nvSpPr>
        <p:spPr>
          <a:xfrm>
            <a:off x="603504" y="4670298"/>
            <a:ext cx="7941564" cy="24003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724344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313135" y="0"/>
            <a:ext cx="9438086" cy="5139929"/>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600108" y="1274692"/>
            <a:ext cx="2755857" cy="2602816"/>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750" y="1754752"/>
            <a:ext cx="2625621" cy="1852549"/>
          </a:xfrm>
        </p:spPr>
        <p:txBody>
          <a:bodyPr lIns="91440" tIns="91440" rIns="91440" bIns="91440"/>
          <a:lstStyle>
            <a:lvl1pPr>
              <a:defRPr>
                <a:solidFill>
                  <a:srgbClr val="FFFEFF"/>
                </a:solidFill>
              </a:defRPr>
            </a:lvl1pPr>
          </a:lstStyle>
          <a:p>
            <a:r>
              <a:rPr lang="en-US"/>
              <a:t>Click to edit Master title style</a:t>
            </a:r>
          </a:p>
        </p:txBody>
      </p:sp>
      <p:sp>
        <p:nvSpPr>
          <p:cNvPr id="3" name="Content Placeholder 2"/>
          <p:cNvSpPr>
            <a:spLocks noGrp="1"/>
          </p:cNvSpPr>
          <p:nvPr>
            <p:ph sz="half" idx="1"/>
          </p:nvPr>
        </p:nvSpPr>
        <p:spPr>
          <a:xfrm>
            <a:off x="3840659" y="602391"/>
            <a:ext cx="4702193" cy="17869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838835" y="2754121"/>
            <a:ext cx="4704017" cy="17876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6" name="Footer Placeholder 5"/>
          <p:cNvSpPr>
            <a:spLocks noGrp="1"/>
          </p:cNvSpPr>
          <p:nvPr>
            <p:ph type="ftr" sz="quarter" idx="11"/>
          </p:nvPr>
        </p:nvSpPr>
        <p:spPr>
          <a:xfrm>
            <a:off x="603504" y="4670298"/>
            <a:ext cx="7941564" cy="240030"/>
          </a:xfrm>
        </p:spPr>
        <p:txBody>
          <a:bodyPr/>
          <a:lstStyle/>
          <a:p>
            <a:endParaRPr lang="en-US"/>
          </a:p>
        </p:txBody>
      </p:sp>
      <p:sp>
        <p:nvSpPr>
          <p:cNvPr id="7" name="Slide Number Placeholder 6"/>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16191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313135" y="0"/>
            <a:ext cx="9438086" cy="5139929"/>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600108" y="1274692"/>
            <a:ext cx="2755857" cy="2602816"/>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751" y="1772937"/>
            <a:ext cx="2625621" cy="1845373"/>
          </a:xfrm>
        </p:spPr>
        <p:txBody>
          <a:bodyPr lIns="91440" tIns="91440" rIns="91440" bIns="91440"/>
          <a:lstStyle>
            <a:lvl1pPr>
              <a:defRPr>
                <a:solidFill>
                  <a:srgbClr val="FFFEFF"/>
                </a:solidFill>
              </a:defRPr>
            </a:lvl1pPr>
          </a:lstStyle>
          <a:p>
            <a:r>
              <a:rPr lang="en-US"/>
              <a:t>Click to edit Master title style</a:t>
            </a:r>
          </a:p>
        </p:txBody>
      </p:sp>
      <p:sp>
        <p:nvSpPr>
          <p:cNvPr id="3" name="Text Placeholder 2"/>
          <p:cNvSpPr>
            <a:spLocks noGrp="1"/>
          </p:cNvSpPr>
          <p:nvPr>
            <p:ph type="body" idx="1"/>
          </p:nvPr>
        </p:nvSpPr>
        <p:spPr>
          <a:xfrm>
            <a:off x="3843853" y="602389"/>
            <a:ext cx="4698816" cy="514350"/>
          </a:xfrm>
        </p:spPr>
        <p:txBody>
          <a:bodyPr anchor="ctr">
            <a:noAutofit/>
          </a:bodyPr>
          <a:lstStyle>
            <a:lvl1pPr marL="0" indent="0" algn="l">
              <a:lnSpc>
                <a:spcPct val="100000"/>
              </a:lnSpc>
              <a:buNone/>
              <a:defRPr sz="3911" b="0" cap="all" baseline="0">
                <a:solidFill>
                  <a:schemeClr val="accent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3843979" y="1116739"/>
            <a:ext cx="4698263" cy="12726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838989" y="2749415"/>
            <a:ext cx="4698311" cy="514350"/>
          </a:xfrm>
        </p:spPr>
        <p:txBody>
          <a:bodyPr anchor="ctr">
            <a:noAutofit/>
          </a:bodyPr>
          <a:lstStyle>
            <a:lvl1pPr marL="0" indent="0" algn="l">
              <a:lnSpc>
                <a:spcPct val="100000"/>
              </a:lnSpc>
              <a:buNone/>
              <a:defRPr sz="3911" b="0" cap="all" baseline="0">
                <a:solidFill>
                  <a:schemeClr val="accent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3838835" y="3263765"/>
            <a:ext cx="4699191" cy="12780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8" name="Footer Placeholder 7"/>
          <p:cNvSpPr>
            <a:spLocks noGrp="1"/>
          </p:cNvSpPr>
          <p:nvPr>
            <p:ph type="ftr" sz="quarter" idx="11"/>
          </p:nvPr>
        </p:nvSpPr>
        <p:spPr>
          <a:xfrm>
            <a:off x="603504" y="4670298"/>
            <a:ext cx="7941564" cy="240030"/>
          </a:xfrm>
        </p:spPr>
        <p:txBody>
          <a:bodyPr/>
          <a:lstStyle/>
          <a:p>
            <a:endParaRPr lang="en-US"/>
          </a:p>
        </p:txBody>
      </p:sp>
      <p:sp>
        <p:nvSpPr>
          <p:cNvPr id="9" name="Slide Number Placeholder 8"/>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3614624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313135" y="0"/>
            <a:ext cx="9438086" cy="5139929"/>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600108" y="1274692"/>
            <a:ext cx="2755857" cy="2602816"/>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5897" cy="1842332"/>
          </a:xfrm>
        </p:spPr>
        <p:txBody>
          <a:bodyPr/>
          <a:lstStyle>
            <a:lvl1pPr>
              <a:defRPr>
                <a:solidFill>
                  <a:srgbClr val="FFFEFF"/>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10/29/2023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908709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3" name="Footer Placeholder 2"/>
          <p:cNvSpPr>
            <a:spLocks noGrp="1"/>
          </p:cNvSpPr>
          <p:nvPr>
            <p:ph type="ftr" sz="quarter" idx="11"/>
          </p:nvPr>
        </p:nvSpPr>
        <p:spPr>
          <a:xfrm>
            <a:off x="603504" y="4670298"/>
            <a:ext cx="7941564" cy="240030"/>
          </a:xfrm>
        </p:spPr>
        <p:txBody>
          <a:bodyPr/>
          <a:lstStyle/>
          <a:p>
            <a:endParaRPr lang="en-US"/>
          </a:p>
        </p:txBody>
      </p:sp>
      <p:sp>
        <p:nvSpPr>
          <p:cNvPr id="4" name="Slide Number Placeholder 3"/>
          <p:cNvSpPr>
            <a:spLocks noGrp="1"/>
          </p:cNvSpPr>
          <p:nvPr>
            <p:ph type="sldNum" sz="quarter" idx="12"/>
          </p:nvPr>
        </p:nvSpPr>
        <p:spPr>
          <a:xfrm>
            <a:off x="7852410"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4291259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313135" y="0"/>
            <a:ext cx="9438086" cy="5139929"/>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600108" y="1274692"/>
            <a:ext cx="2755857" cy="2602816"/>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4019"/>
            <a:ext cx="2625898" cy="917474"/>
          </a:xfrm>
        </p:spPr>
        <p:txBody>
          <a:bodyPr bIns="0" anchor="b">
            <a:noAutofit/>
          </a:bodyPr>
          <a:lstStyle>
            <a:lvl1pPr algn="ctr">
              <a:defRPr sz="5689">
                <a:solidFill>
                  <a:srgbClr val="FFFEFF"/>
                </a:solidFill>
              </a:defRPr>
            </a:lvl1pPr>
          </a:lstStyle>
          <a:p>
            <a:r>
              <a:rPr lang="en-US"/>
              <a:t>Click to edit Master title style</a:t>
            </a:r>
          </a:p>
        </p:txBody>
      </p:sp>
      <p:sp>
        <p:nvSpPr>
          <p:cNvPr id="3" name="Content Placeholder 2"/>
          <p:cNvSpPr>
            <a:spLocks noGrp="1"/>
          </p:cNvSpPr>
          <p:nvPr>
            <p:ph idx="1"/>
          </p:nvPr>
        </p:nvSpPr>
        <p:spPr>
          <a:xfrm>
            <a:off x="3832488" y="602107"/>
            <a:ext cx="4706276" cy="393745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66474" y="2685140"/>
            <a:ext cx="2625898" cy="915873"/>
          </a:xfrm>
        </p:spPr>
        <p:txBody>
          <a:bodyPr/>
          <a:lstStyle>
            <a:lvl1pPr marL="0" indent="0" algn="ctr">
              <a:buNone/>
              <a:defRPr sz="2844">
                <a:solidFill>
                  <a:srgbClr val="FFFEFF"/>
                </a:solidFill>
              </a:defRPr>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685153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247255" y="-44532"/>
            <a:ext cx="9386888" cy="5192849"/>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604002" y="1273749"/>
            <a:ext cx="4456155" cy="2602816"/>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5657632" y="0"/>
            <a:ext cx="3486368" cy="5143500"/>
          </a:xfrm>
          <a:solidFill>
            <a:schemeClr val="bg1">
              <a:lumMod val="65000"/>
              <a:lumOff val="35000"/>
            </a:schemeClr>
          </a:solidFill>
          <a:ln w="9525" cap="sq">
            <a:noFill/>
            <a:miter lim="800000"/>
          </a:ln>
          <a:effectLst/>
        </p:spPr>
        <p:txBody>
          <a:bodyPr anchor="t"/>
          <a:lstStyle>
            <a:lvl1pPr marL="0" indent="0" algn="ctr">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a:p>
        </p:txBody>
      </p:sp>
      <p:sp>
        <p:nvSpPr>
          <p:cNvPr id="2" name="Title 1"/>
          <p:cNvSpPr>
            <a:spLocks noGrp="1"/>
          </p:cNvSpPr>
          <p:nvPr>
            <p:ph type="title"/>
          </p:nvPr>
        </p:nvSpPr>
        <p:spPr>
          <a:xfrm>
            <a:off x="664082" y="1770191"/>
            <a:ext cx="4332485" cy="883524"/>
          </a:xfrm>
        </p:spPr>
        <p:txBody>
          <a:bodyPr bIns="0" anchor="b">
            <a:normAutofit/>
          </a:bodyPr>
          <a:lstStyle>
            <a:lvl1pPr>
              <a:defRPr sz="6400">
                <a:solidFill>
                  <a:srgbClr val="FFFEFF"/>
                </a:solidFill>
              </a:defRPr>
            </a:lvl1pPr>
          </a:lstStyle>
          <a:p>
            <a:r>
              <a:rPr lang="en-US"/>
              <a:t>Click to edit Master title style</a:t>
            </a:r>
          </a:p>
        </p:txBody>
      </p:sp>
      <p:sp>
        <p:nvSpPr>
          <p:cNvPr id="4" name="Text Placeholder 3"/>
          <p:cNvSpPr>
            <a:spLocks noGrp="1"/>
          </p:cNvSpPr>
          <p:nvPr>
            <p:ph type="body" sz="half" idx="2"/>
          </p:nvPr>
        </p:nvSpPr>
        <p:spPr>
          <a:xfrm>
            <a:off x="664082" y="2658759"/>
            <a:ext cx="4332485" cy="955649"/>
          </a:xfrm>
        </p:spPr>
        <p:txBody>
          <a:bodyPr>
            <a:normAutofit/>
          </a:bodyPr>
          <a:lstStyle>
            <a:lvl1pPr marL="0" indent="0" algn="ctr">
              <a:buNone/>
              <a:defRPr sz="3200">
                <a:solidFill>
                  <a:srgbClr val="FFFEFF"/>
                </a:solidFill>
              </a:defRPr>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Edit Master text styles</a:t>
            </a:r>
          </a:p>
        </p:txBody>
      </p:sp>
      <p:sp>
        <p:nvSpPr>
          <p:cNvPr id="5" name="Date Placeholder 4"/>
          <p:cNvSpPr>
            <a:spLocks noGrp="1"/>
          </p:cNvSpPr>
          <p:nvPr>
            <p:ph type="dt" sz="half" idx="10"/>
          </p:nvPr>
        </p:nvSpPr>
        <p:spPr>
          <a:xfrm>
            <a:off x="603504" y="240030"/>
            <a:ext cx="2743200" cy="240030"/>
          </a:xfrm>
        </p:spPr>
        <p:txBody>
          <a:bodyPr/>
          <a:lstStyle/>
          <a:p>
            <a:fld id="{48A87A34-81AB-432B-8DAE-1953F412C126}" type="datetimeFigureOut">
              <a:rPr lang="en-US" dirty="0"/>
              <a:t>10/29/2023</a:t>
            </a:fld>
            <a:endParaRPr lang="en-US"/>
          </a:p>
        </p:txBody>
      </p:sp>
      <p:sp>
        <p:nvSpPr>
          <p:cNvPr id="6" name="Footer Placeholder 5"/>
          <p:cNvSpPr>
            <a:spLocks noGrp="1"/>
          </p:cNvSpPr>
          <p:nvPr>
            <p:ph type="ftr" sz="quarter" idx="11"/>
          </p:nvPr>
        </p:nvSpPr>
        <p:spPr>
          <a:xfrm>
            <a:off x="603505" y="4670298"/>
            <a:ext cx="4456652" cy="240030"/>
          </a:xfrm>
        </p:spPr>
        <p:txBody>
          <a:bodyPr/>
          <a:lstStyle/>
          <a:p>
            <a:endParaRPr lang="en-US"/>
          </a:p>
        </p:txBody>
      </p:sp>
      <p:sp>
        <p:nvSpPr>
          <p:cNvPr id="7" name="Slide Number Placeholder 6"/>
          <p:cNvSpPr>
            <a:spLocks noGrp="1"/>
          </p:cNvSpPr>
          <p:nvPr>
            <p:ph type="sldNum" sz="quarter" idx="12"/>
          </p:nvPr>
        </p:nvSpPr>
        <p:spPr>
          <a:xfrm>
            <a:off x="4371283" y="240030"/>
            <a:ext cx="685800" cy="240030"/>
          </a:xfrm>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800795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8371" y="1768794"/>
            <a:ext cx="2624000" cy="1842364"/>
          </a:xfrm>
          <a:prstGeom prst="rect">
            <a:avLst/>
          </a:prstGeom>
        </p:spPr>
        <p:txBody>
          <a:bodyPr vert="horz" lIns="228600" tIns="228600" rIns="228600" bIns="228600" rtlCol="0" anchor="ctr">
            <a:normAutofit/>
          </a:bodyPr>
          <a:lstStyle/>
          <a:p>
            <a:r>
              <a:rPr lang="en-US"/>
              <a:t>Click to edit Master title style</a:t>
            </a:r>
          </a:p>
        </p:txBody>
      </p:sp>
      <p:sp>
        <p:nvSpPr>
          <p:cNvPr id="3" name="Text Placeholder 2"/>
          <p:cNvSpPr>
            <a:spLocks noGrp="1"/>
          </p:cNvSpPr>
          <p:nvPr>
            <p:ph type="body" idx="1"/>
          </p:nvPr>
        </p:nvSpPr>
        <p:spPr>
          <a:xfrm>
            <a:off x="4076237" y="596039"/>
            <a:ext cx="4462527" cy="394281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4" name="Date Placeholder 3"/>
          <p:cNvSpPr>
            <a:spLocks noGrp="1"/>
          </p:cNvSpPr>
          <p:nvPr>
            <p:ph type="dt" sz="half" idx="2"/>
          </p:nvPr>
        </p:nvSpPr>
        <p:spPr>
          <a:xfrm>
            <a:off x="603504" y="240030"/>
            <a:ext cx="2743200" cy="240030"/>
          </a:xfrm>
          <a:prstGeom prst="rect">
            <a:avLst/>
          </a:prstGeom>
        </p:spPr>
        <p:txBody>
          <a:bodyPr vert="horz" lIns="91440" tIns="45720" rIns="91440" bIns="45720" rtlCol="0" anchor="ctr"/>
          <a:lstStyle>
            <a:lvl1pPr algn="l">
              <a:defRPr sz="1778">
                <a:solidFill>
                  <a:schemeClr val="tx1">
                    <a:tint val="75000"/>
                  </a:schemeClr>
                </a:solidFill>
              </a:defRPr>
            </a:lvl1pPr>
          </a:lstStyle>
          <a:p>
            <a:fld id="{48A87A34-81AB-432B-8DAE-1953F412C126}" type="datetimeFigureOut">
              <a:rPr lang="en-US" dirty="0"/>
              <a:pPr/>
              <a:t>10/29/2023</a:t>
            </a:fld>
            <a:endParaRPr lang="en-US"/>
          </a:p>
        </p:txBody>
      </p:sp>
      <p:sp>
        <p:nvSpPr>
          <p:cNvPr id="5" name="Footer Placeholder 4"/>
          <p:cNvSpPr>
            <a:spLocks noGrp="1"/>
          </p:cNvSpPr>
          <p:nvPr>
            <p:ph type="ftr" sz="quarter" idx="3"/>
          </p:nvPr>
        </p:nvSpPr>
        <p:spPr>
          <a:xfrm>
            <a:off x="603504" y="4670298"/>
            <a:ext cx="7941564" cy="240030"/>
          </a:xfrm>
          <a:prstGeom prst="rect">
            <a:avLst/>
          </a:prstGeom>
        </p:spPr>
        <p:txBody>
          <a:bodyPr vert="horz" lIns="91440" tIns="45720" rIns="91440" bIns="45720" rtlCol="0" anchor="ctr"/>
          <a:lstStyle>
            <a:lvl1pPr algn="r">
              <a:defRPr sz="177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52410" y="240030"/>
            <a:ext cx="685800" cy="240030"/>
          </a:xfrm>
          <a:prstGeom prst="rect">
            <a:avLst/>
          </a:prstGeom>
        </p:spPr>
        <p:txBody>
          <a:bodyPr vert="horz" lIns="91440" tIns="45720" rIns="91440" bIns="45720" rtlCol="0" anchor="ctr"/>
          <a:lstStyle>
            <a:lvl1pPr algn="r">
              <a:defRPr sz="1778">
                <a:solidFill>
                  <a:schemeClr val="tx1">
                    <a:tint val="75000"/>
                  </a:schemeClr>
                </a:solidFill>
              </a:defRPr>
            </a:lvl1pPr>
          </a:lstStyle>
          <a:p>
            <a:fld id="{6D22F896-40B5-4ADD-8801-0D06FADFA095}" type="slidenum">
              <a:rPr lang="en-US" dirty="0"/>
              <a:pPr/>
              <a:t>‹#›</a:t>
            </a:fld>
            <a:endParaRPr lang="en-US"/>
          </a:p>
        </p:txBody>
      </p:sp>
    </p:spTree>
    <p:extLst>
      <p:ext uri="{BB962C8B-B14F-4D97-AF65-F5344CB8AC3E}">
        <p14:creationId xmlns:p14="http://schemas.microsoft.com/office/powerpoint/2010/main" val="8126931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0.xml"/><Relationship Id="rId5" Type="http://schemas.openxmlformats.org/officeDocument/2006/relationships/image" Target="../media/image2.png"/><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8" Type="http://schemas.openxmlformats.org/officeDocument/2006/relationships/hyperlink" Target="https://american0-my.sharepoint.com/:p:/g/personal/pp3639a_american_edu/EfFr4-3WTJRIvc-EcbNjokIBTpUvzNugeg9jh8chzhSq-w?e=sx91mG&amp;nav=eyJzSWQiOjMzNiwiY0lkIjoyNzA1MTM0NDQ0fQ" TargetMode="External"/><Relationship Id="rId3" Type="http://schemas.openxmlformats.org/officeDocument/2006/relationships/hyperlink" Target="https://american0-my.sharepoint.com/:p:/g/personal/pp3639a_american_edu/EfFr4-3WTJRIvc-EcbNjokIBTpUvzNugeg9jh8chzhSq-w?e=0nnQvR&amp;nav=eyJzSWQiOjMxNiwiY0lkIjo4Mzc4NzUyNDd9" TargetMode="External"/><Relationship Id="rId7" Type="http://schemas.openxmlformats.org/officeDocument/2006/relationships/hyperlink" Target="https://american0-my.sharepoint.com/:p:/g/personal/pp3639a_american_edu/EfFr4-3WTJRIvc-EcbNjokIBTpUvzNugeg9jh8chzhSq-w?e=LvZ6aZ&amp;nav=eyJzSWQiOjMzNCwiY0lkIjozODcwMzM3MTg3fQ" TargetMode="External"/><Relationship Id="rId2" Type="http://schemas.openxmlformats.org/officeDocument/2006/relationships/hyperlink" Target="https://american0-my.sharepoint.com/:p:/g/personal/pp3639a_american_edu/EfFr4-3WTJRIvc-EcbNjokIBTpUvzNugeg9jh8chzhSq-w?e=NvsSKg&amp;nav=eyJzSWQiOjI1NywiY0lkIjowfQ" TargetMode="External"/><Relationship Id="rId1" Type="http://schemas.openxmlformats.org/officeDocument/2006/relationships/slideLayout" Target="../slideLayouts/slideLayout21.xml"/><Relationship Id="rId6" Type="http://schemas.openxmlformats.org/officeDocument/2006/relationships/hyperlink" Target="https://american0-my.sharepoint.com/:p:/g/personal/pp3639a_american_edu/EfFr4-3WTJRIvc-EcbNjokIBTpUvzNugeg9jh8chzhSq-w?e=yXU5eJ&amp;nav=eyJzSWQiOjMzMiwiY0lkIjoyNjk3MzgzMzk1fQ" TargetMode="External"/><Relationship Id="rId5" Type="http://schemas.openxmlformats.org/officeDocument/2006/relationships/hyperlink" Target="https://american0-my.sharepoint.com/:p:/g/personal/pp3639a_american_edu/EfFr4-3WTJRIvc-EcbNjokIBTpUvzNugeg9jh8chzhSq-w?e=1FlagP&amp;nav=eyJzSWQiOjMzNSwiY0lkIjoxNDAzMDYyNTE4fQ" TargetMode="External"/><Relationship Id="rId4" Type="http://schemas.openxmlformats.org/officeDocument/2006/relationships/hyperlink" Target="https://american0-my.sharepoint.com/:p:/g/personal/pp3639a_american_edu/EfFr4-3WTJRIvc-EcbNjokIBTpUvzNugeg9jh8chzhSq-w?e=P3xb7A&amp;nav=eyJzSWQiOjI2MSwiY0lkIjowfQ"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github.com/AGA-Datathon-2023/Data-Noobs/blob/main/NY%20Economic%20Incentives.csv" TargetMode="External"/><Relationship Id="rId3" Type="http://schemas.openxmlformats.org/officeDocument/2006/relationships/hyperlink" Target="https://dol.ny.gov/occupational-and-industry-data" TargetMode="External"/><Relationship Id="rId7" Type="http://schemas.openxmlformats.org/officeDocument/2006/relationships/hyperlink" Target="https://catalog.data.gov/dataset/database-of-economic-incentives" TargetMode="External"/><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hyperlink" Target="https://nysdolreports.com/gwg/2023-gwgreport/" TargetMode="External"/><Relationship Id="rId5" Type="http://schemas.openxmlformats.org/officeDocument/2006/relationships/hyperlink" Target="https://www.nyc.gov/assets/smallbizfirst/downloads/pdf/small-business-first-report.pdf" TargetMode="External"/><Relationship Id="rId4" Type="http://schemas.openxmlformats.org/officeDocument/2006/relationships/hyperlink" Target="https://www.nysenate.gov/newsroom/articles/2023/andrew-j-lanza/nyc-small-business" TargetMode="Externa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slide" Target="slide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water_-_19799 (540p).mp4">
            <a:hlinkClick r:id="" action="ppaction://media"/>
            <a:extLst>
              <a:ext uri="{FF2B5EF4-FFF2-40B4-BE49-F238E27FC236}">
                <a16:creationId xmlns:a16="http://schemas.microsoft.com/office/drawing/2014/main" id="{400B6D1D-F4DF-D10A-0677-9DAA1D69FBF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7" name="Rectangle 6">
            <a:extLst>
              <a:ext uri="{FF2B5EF4-FFF2-40B4-BE49-F238E27FC236}">
                <a16:creationId xmlns:a16="http://schemas.microsoft.com/office/drawing/2014/main" id="{546AB966-361D-62BE-EE6D-14285941898E}"/>
              </a:ext>
            </a:extLst>
          </p:cNvPr>
          <p:cNvSpPr/>
          <p:nvPr/>
        </p:nvSpPr>
        <p:spPr>
          <a:xfrm>
            <a:off x="4572000" y="-17790"/>
            <a:ext cx="4572006"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 name="connsiteX4" fmla="*/ 0 w 4572000"/>
              <a:gd name="connsiteY4" fmla="*/ 0 h 5143500"/>
              <a:gd name="connsiteX0" fmla="*/ 9 w 4572009"/>
              <a:gd name="connsiteY0" fmla="*/ 0 h 5143500"/>
              <a:gd name="connsiteX1" fmla="*/ 4572009 w 4572009"/>
              <a:gd name="connsiteY1" fmla="*/ 0 h 5143500"/>
              <a:gd name="connsiteX2" fmla="*/ 4572009 w 4572009"/>
              <a:gd name="connsiteY2" fmla="*/ 5143500 h 5143500"/>
              <a:gd name="connsiteX3" fmla="*/ 9 w 4572009"/>
              <a:gd name="connsiteY3" fmla="*/ 5143500 h 5143500"/>
              <a:gd name="connsiteX4" fmla="*/ 1043501 w 4572009"/>
              <a:gd name="connsiteY4" fmla="*/ 1678193 h 5143500"/>
              <a:gd name="connsiteX5" fmla="*/ 9 w 4572009"/>
              <a:gd name="connsiteY5" fmla="*/ 0 h 5143500"/>
              <a:gd name="connsiteX0" fmla="*/ 6 w 4572006"/>
              <a:gd name="connsiteY0" fmla="*/ 0 h 5143500"/>
              <a:gd name="connsiteX1" fmla="*/ 4572006 w 4572006"/>
              <a:gd name="connsiteY1" fmla="*/ 0 h 5143500"/>
              <a:gd name="connsiteX2" fmla="*/ 4572006 w 4572006"/>
              <a:gd name="connsiteY2" fmla="*/ 5143500 h 5143500"/>
              <a:gd name="connsiteX3" fmla="*/ 6 w 4572006"/>
              <a:gd name="connsiteY3" fmla="*/ 5143500 h 5143500"/>
              <a:gd name="connsiteX4" fmla="*/ 1043498 w 4572006"/>
              <a:gd name="connsiteY4" fmla="*/ 1678193 h 5143500"/>
              <a:gd name="connsiteX5" fmla="*/ 6 w 4572006"/>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6" h="5143500">
                <a:moveTo>
                  <a:pt x="6" y="0"/>
                </a:moveTo>
                <a:lnTo>
                  <a:pt x="4572006" y="0"/>
                </a:lnTo>
                <a:lnTo>
                  <a:pt x="4572006" y="5143500"/>
                </a:lnTo>
                <a:lnTo>
                  <a:pt x="6" y="5143500"/>
                </a:lnTo>
                <a:cubicBezTo>
                  <a:pt x="-3580" y="3873649"/>
                  <a:pt x="1606482" y="2883498"/>
                  <a:pt x="1043498" y="1678193"/>
                </a:cubicBezTo>
                <a:lnTo>
                  <a:pt x="6" y="0"/>
                </a:lnTo>
                <a:close/>
              </a:path>
            </a:pathLst>
          </a:custGeom>
          <a:solidFill>
            <a:schemeClr val="tx2">
              <a:lumMod val="20000"/>
              <a:lumOff val="80000"/>
              <a:alpha val="8487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1952E0C-F06B-F5B3-4676-DA421B0F65F5}"/>
              </a:ext>
            </a:extLst>
          </p:cNvPr>
          <p:cNvSpPr txBox="1"/>
          <p:nvPr/>
        </p:nvSpPr>
        <p:spPr>
          <a:xfrm>
            <a:off x="5515631" y="288811"/>
            <a:ext cx="3582296" cy="2800767"/>
          </a:xfrm>
          <a:prstGeom prst="rect">
            <a:avLst/>
          </a:prstGeom>
          <a:noFill/>
        </p:spPr>
        <p:txBody>
          <a:bodyPr wrap="square" lIns="91440" tIns="45720" rIns="91440" bIns="45720" rtlCol="0" anchor="t">
            <a:spAutoFit/>
          </a:bodyPr>
          <a:lstStyle/>
          <a:p>
            <a:pPr algn="r"/>
            <a:r>
              <a:rPr lang="en-US" sz="4400">
                <a:solidFill>
                  <a:schemeClr val="tx1">
                    <a:lumMod val="85000"/>
                    <a:lumOff val="15000"/>
                  </a:schemeClr>
                </a:solidFill>
                <a:latin typeface="ADLaM Display"/>
                <a:ea typeface="ADLaM Display"/>
                <a:cs typeface="ADLaM Display"/>
              </a:rPr>
              <a:t>Allocation of Public Funds in New York</a:t>
            </a:r>
          </a:p>
        </p:txBody>
      </p:sp>
      <p:sp>
        <p:nvSpPr>
          <p:cNvPr id="9" name="Google Shape;323;p42">
            <a:extLst>
              <a:ext uri="{FF2B5EF4-FFF2-40B4-BE49-F238E27FC236}">
                <a16:creationId xmlns:a16="http://schemas.microsoft.com/office/drawing/2014/main" id="{CCF75242-7FCE-E5F1-74E8-C5C9A98DE68B}"/>
              </a:ext>
            </a:extLst>
          </p:cNvPr>
          <p:cNvSpPr txBox="1">
            <a:spLocks noGrp="1"/>
          </p:cNvSpPr>
          <p:nvPr>
            <p:ph type="subTitle" idx="1"/>
          </p:nvPr>
        </p:nvSpPr>
        <p:spPr>
          <a:xfrm>
            <a:off x="5700724" y="3263951"/>
            <a:ext cx="3335700" cy="45061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t>Data Noobs</a:t>
            </a:r>
          </a:p>
          <a:p>
            <a:pPr marL="0" lvl="0" indent="0" algn="r" rtl="0">
              <a:spcBef>
                <a:spcPts val="0"/>
              </a:spcBef>
              <a:spcAft>
                <a:spcPts val="0"/>
              </a:spcAft>
              <a:buNone/>
            </a:pPr>
            <a:r>
              <a:rPr lang="en-US"/>
              <a:t>American University</a:t>
            </a:r>
          </a:p>
        </p:txBody>
      </p:sp>
      <p:pic>
        <p:nvPicPr>
          <p:cNvPr id="10" name="Picture 9" descr="A blue text on a black background&#10;&#10;Description automatically generated">
            <a:extLst>
              <a:ext uri="{FF2B5EF4-FFF2-40B4-BE49-F238E27FC236}">
                <a16:creationId xmlns:a16="http://schemas.microsoft.com/office/drawing/2014/main" id="{A98C4039-CC68-F9A9-D34D-FA8A5C6FD3BE}"/>
              </a:ext>
            </a:extLst>
          </p:cNvPr>
          <p:cNvPicPr>
            <a:picLocks noChangeAspect="1"/>
          </p:cNvPicPr>
          <p:nvPr/>
        </p:nvPicPr>
        <p:blipFill>
          <a:blip r:embed="rId6"/>
          <a:stretch>
            <a:fillRect/>
          </a:stretch>
        </p:blipFill>
        <p:spPr>
          <a:xfrm>
            <a:off x="7272169" y="4389576"/>
            <a:ext cx="1764255" cy="545817"/>
          </a:xfrm>
          <a:prstGeom prst="rect">
            <a:avLst/>
          </a:prstGeom>
        </p:spPr>
      </p:pic>
      <p:pic>
        <p:nvPicPr>
          <p:cNvPr id="13" name="Picture 12">
            <a:extLst>
              <a:ext uri="{FF2B5EF4-FFF2-40B4-BE49-F238E27FC236}">
                <a16:creationId xmlns:a16="http://schemas.microsoft.com/office/drawing/2014/main" id="{504B0BA4-79F3-5D20-2459-956D987A5059}"/>
              </a:ext>
            </a:extLst>
          </p:cNvPr>
          <p:cNvPicPr>
            <a:picLocks noChangeAspect="1"/>
          </p:cNvPicPr>
          <p:nvPr/>
        </p:nvPicPr>
        <p:blipFill>
          <a:blip r:embed="rId7"/>
          <a:stretch>
            <a:fillRect/>
          </a:stretch>
        </p:blipFill>
        <p:spPr>
          <a:xfrm>
            <a:off x="5938222" y="4470279"/>
            <a:ext cx="1134923" cy="384410"/>
          </a:xfrm>
          <a:prstGeom prst="rect">
            <a:avLst/>
          </a:prstGeom>
        </p:spPr>
      </p:pic>
    </p:spTree>
    <p:extLst>
      <p:ext uri="{BB962C8B-B14F-4D97-AF65-F5344CB8AC3E}">
        <p14:creationId xmlns:p14="http://schemas.microsoft.com/office/powerpoint/2010/main" val="1109795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1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779650" y="2019450"/>
            <a:ext cx="3100248" cy="110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Disbursements to Date vs. Total State Awards</a:t>
            </a:r>
          </a:p>
        </p:txBody>
      </p:sp>
      <p:pic>
        <p:nvPicPr>
          <p:cNvPr id="1026" name="Picture 2" descr="Scatterplot">
            <a:extLst>
              <a:ext uri="{FF2B5EF4-FFF2-40B4-BE49-F238E27FC236}">
                <a16:creationId xmlns:a16="http://schemas.microsoft.com/office/drawing/2014/main" id="{10CF7E39-2D56-16BB-1554-7545E00DE8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9898" y="378752"/>
            <a:ext cx="5190950" cy="411919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751895" y="2019450"/>
            <a:ext cx="2861355" cy="110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a:t>Total State Awards by Industry &amp; Region</a:t>
            </a:r>
            <a:br>
              <a:rPr lang="en-US" sz="2400"/>
            </a:br>
            <a:endParaRPr sz="2400"/>
          </a:p>
        </p:txBody>
      </p:sp>
      <p:pic>
        <p:nvPicPr>
          <p:cNvPr id="4" name="Picture 3" descr="A graph of different colored squares&#10;&#10;Description automatically generated">
            <a:extLst>
              <a:ext uri="{FF2B5EF4-FFF2-40B4-BE49-F238E27FC236}">
                <a16:creationId xmlns:a16="http://schemas.microsoft.com/office/drawing/2014/main" id="{B43DF71E-ADDF-CD13-B910-50621A5009D7}"/>
              </a:ext>
            </a:extLst>
          </p:cNvPr>
          <p:cNvPicPr>
            <a:picLocks noChangeAspect="1"/>
          </p:cNvPicPr>
          <p:nvPr/>
        </p:nvPicPr>
        <p:blipFill>
          <a:blip r:embed="rId3"/>
          <a:stretch>
            <a:fillRect/>
          </a:stretch>
        </p:blipFill>
        <p:spPr>
          <a:xfrm>
            <a:off x="3323955" y="550471"/>
            <a:ext cx="5820045" cy="4191175"/>
          </a:xfrm>
          <a:prstGeom prst="rect">
            <a:avLst/>
          </a:prstGeom>
        </p:spPr>
      </p:pic>
    </p:spTree>
    <p:extLst>
      <p:ext uri="{BB962C8B-B14F-4D97-AF65-F5344CB8AC3E}">
        <p14:creationId xmlns:p14="http://schemas.microsoft.com/office/powerpoint/2010/main" val="2438024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691597" y="2019450"/>
            <a:ext cx="2415878" cy="110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a:t>Total State Awards by Program</a:t>
            </a:r>
            <a:br>
              <a:rPr lang="en-US" sz="2400"/>
            </a:br>
            <a:endParaRPr sz="2400"/>
          </a:p>
        </p:txBody>
      </p:sp>
      <p:pic>
        <p:nvPicPr>
          <p:cNvPr id="3" name="Picture 2" descr="A graph of blue rectangular bars with white text&#10;&#10;Description automatically generated">
            <a:extLst>
              <a:ext uri="{FF2B5EF4-FFF2-40B4-BE49-F238E27FC236}">
                <a16:creationId xmlns:a16="http://schemas.microsoft.com/office/drawing/2014/main" id="{1470A86C-E7EB-51B3-6D3B-6C53BCB362A1}"/>
              </a:ext>
            </a:extLst>
          </p:cNvPr>
          <p:cNvPicPr>
            <a:picLocks noChangeAspect="1"/>
          </p:cNvPicPr>
          <p:nvPr/>
        </p:nvPicPr>
        <p:blipFill rotWithShape="1">
          <a:blip r:embed="rId3"/>
          <a:srcRect r="14178"/>
          <a:stretch/>
        </p:blipFill>
        <p:spPr>
          <a:xfrm>
            <a:off x="2934031" y="438240"/>
            <a:ext cx="5985277" cy="4068619"/>
          </a:xfrm>
          <a:prstGeom prst="rect">
            <a:avLst/>
          </a:prstGeom>
        </p:spPr>
      </p:pic>
    </p:spTree>
    <p:extLst>
      <p:ext uri="{BB962C8B-B14F-4D97-AF65-F5344CB8AC3E}">
        <p14:creationId xmlns:p14="http://schemas.microsoft.com/office/powerpoint/2010/main" val="3627173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 name="Picture 4" descr="Low view of tall buildings&#10;&#10;Description automatically generated">
            <a:extLst>
              <a:ext uri="{FF2B5EF4-FFF2-40B4-BE49-F238E27FC236}">
                <a16:creationId xmlns:a16="http://schemas.microsoft.com/office/drawing/2014/main" id="{33961145-E723-403E-0AD0-D941C0B8BF30}"/>
              </a:ext>
            </a:extLst>
          </p:cNvPr>
          <p:cNvPicPr>
            <a:picLocks noChangeAspect="1"/>
          </p:cNvPicPr>
          <p:nvPr/>
        </p:nvPicPr>
        <p:blipFill>
          <a:blip r:embed="rId3"/>
          <a:stretch>
            <a:fillRect/>
          </a:stretch>
        </p:blipFill>
        <p:spPr>
          <a:xfrm>
            <a:off x="0" y="-2715400"/>
            <a:ext cx="9144000" cy="12193169"/>
          </a:xfrm>
          <a:prstGeom prst="rect">
            <a:avLst/>
          </a:prstGeom>
        </p:spPr>
      </p:pic>
      <p:sp>
        <p:nvSpPr>
          <p:cNvPr id="3" name="Rectangle 2">
            <a:extLst>
              <a:ext uri="{FF2B5EF4-FFF2-40B4-BE49-F238E27FC236}">
                <a16:creationId xmlns:a16="http://schemas.microsoft.com/office/drawing/2014/main" id="{FFE1408B-014D-4AA0-7E7F-139A3B95F98F}"/>
              </a:ext>
            </a:extLst>
          </p:cNvPr>
          <p:cNvSpPr/>
          <p:nvPr/>
        </p:nvSpPr>
        <p:spPr>
          <a:xfrm>
            <a:off x="0" y="622975"/>
            <a:ext cx="6775705" cy="3931832"/>
          </a:xfrm>
          <a:prstGeom prst="rect">
            <a:avLst/>
          </a:prstGeom>
          <a:solidFill>
            <a:schemeClr val="tx2">
              <a:lumMod val="20000"/>
              <a:lumOff val="80000"/>
              <a:alpha val="63462"/>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505;p52">
            <a:extLst>
              <a:ext uri="{FF2B5EF4-FFF2-40B4-BE49-F238E27FC236}">
                <a16:creationId xmlns:a16="http://schemas.microsoft.com/office/drawing/2014/main" id="{7F629149-5EB5-9032-D160-E55E3ACDEE73}"/>
              </a:ext>
            </a:extLst>
          </p:cNvPr>
          <p:cNvSpPr txBox="1">
            <a:spLocks noGrp="1"/>
          </p:cNvSpPr>
          <p:nvPr>
            <p:ph type="subTitle" idx="1"/>
          </p:nvPr>
        </p:nvSpPr>
        <p:spPr>
          <a:xfrm>
            <a:off x="64010" y="1035938"/>
            <a:ext cx="6711696" cy="3933825"/>
          </a:xfrm>
          <a:prstGeom prst="rect">
            <a:avLst/>
          </a:prstGeom>
        </p:spPr>
        <p:txBody>
          <a:bodyPr spcFirstLastPara="1" wrap="square" lIns="91425" tIns="91425" rIns="91425" bIns="91425" anchor="t" anchorCtr="0">
            <a:noAutofit/>
          </a:bodyPr>
          <a:lstStyle/>
          <a:p>
            <a:pPr marL="457200" indent="-457200" algn="l">
              <a:buFont typeface="Arial" panose="020B0604020202020204" pitchFamily="34" charset="0"/>
              <a:buChar char="•"/>
            </a:pPr>
            <a:r>
              <a:rPr lang="en-US" b="0" i="0">
                <a:solidFill>
                  <a:srgbClr val="1F2328"/>
                </a:solidFill>
                <a:effectLst/>
                <a:latin typeface="-apple-system"/>
              </a:rPr>
              <a:t>Using an alpha of </a:t>
            </a:r>
            <a:r>
              <a:rPr lang="en-US" i="0">
                <a:solidFill>
                  <a:srgbClr val="1F2328"/>
                </a:solidFill>
                <a:effectLst/>
                <a:latin typeface="-apple-system"/>
              </a:rPr>
              <a:t>0.01</a:t>
            </a:r>
            <a:r>
              <a:rPr lang="en-US" b="0" i="0">
                <a:solidFill>
                  <a:srgbClr val="1F2328"/>
                </a:solidFill>
                <a:effectLst/>
                <a:latin typeface="-apple-system"/>
              </a:rPr>
              <a:t>, the entire model is statistically significant </a:t>
            </a:r>
          </a:p>
          <a:p>
            <a:pPr indent="0" algn="l"/>
            <a:endParaRPr lang="en-US" b="0" i="0">
              <a:solidFill>
                <a:srgbClr val="1F2328"/>
              </a:solidFill>
              <a:effectLst/>
              <a:latin typeface="-apple-system"/>
            </a:endParaRPr>
          </a:p>
          <a:p>
            <a:pPr marL="457200" indent="-457200" algn="l">
              <a:buFont typeface="Arial" panose="020B0604020202020204" pitchFamily="34" charset="0"/>
              <a:buChar char="•"/>
            </a:pPr>
            <a:r>
              <a:rPr lang="en-US" i="0">
                <a:solidFill>
                  <a:srgbClr val="1F2328"/>
                </a:solidFill>
                <a:effectLst/>
                <a:latin typeface="-apple-system"/>
              </a:rPr>
              <a:t>38%</a:t>
            </a:r>
            <a:r>
              <a:rPr lang="en-US" b="0" i="0">
                <a:solidFill>
                  <a:srgbClr val="1F2328"/>
                </a:solidFill>
                <a:effectLst/>
                <a:latin typeface="-apple-system"/>
              </a:rPr>
              <a:t> of the variation in total states awards can be explained by knowing region, industry, program, and disbursements to date</a:t>
            </a:r>
          </a:p>
          <a:p>
            <a:br>
              <a:rPr lang="en-US"/>
            </a:b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500" fill="hold"/>
                                        <p:tgtEl>
                                          <p:spTgt spid="5"/>
                                        </p:tgtEl>
                                      </p:cBhvr>
                                      <p:by x="150000" y="150000"/>
                                    </p:animScale>
                                  </p:childTnLst>
                                </p:cTn>
                              </p:par>
                              <p:par>
                                <p:cTn id="7" presetID="6" presetClass="emph" presetSubtype="0" repeatCount="indefinite" autoRev="1" fill="hold" nodeType="withEffect">
                                  <p:stCondLst>
                                    <p:cond delay="0"/>
                                  </p:stCondLst>
                                  <p:endCondLst>
                                    <p:cond evt="onNext" delay="0">
                                      <p:tgtEl>
                                        <p:sldTgt/>
                                      </p:tgtEl>
                                    </p:cond>
                                  </p:endCondLst>
                                  <p:childTnLst>
                                    <p:animScale>
                                      <p:cBhvr>
                                        <p:cTn id="8" dur="2000" fill="hold"/>
                                        <p:tgtEl>
                                          <p:spTgt spid="5"/>
                                        </p:tgtEl>
                                      </p:cBhvr>
                                      <p:by x="150000" y="150000"/>
                                    </p:animScale>
                                  </p:childTnLst>
                                </p:cTn>
                              </p:par>
                              <p:par>
                                <p:cTn id="9" presetID="6" presetClass="emph" presetSubtype="0" repeatCount="0" autoRev="1" fill="hold" nodeType="withEffect">
                                  <p:stCondLst>
                                    <p:cond delay="0"/>
                                  </p:stCondLst>
                                  <p:childTnLst>
                                    <p:animScale>
                                      <p:cBhvr>
                                        <p:cTn id="10"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seq concurrent="1">
              <p:cTn id="11" repeatCount="indefinite" restart="whenNotActive" fill="hold" evtFilter="cancelBubble" nodeType="interactiveSeq">
                <p:stCondLst>
                  <p:cond delay="indefinite"/>
                  <p:cond evt="onBegin" delay="0">
                    <p:tn val="1"/>
                  </p:cond>
                </p:stCondLst>
                <p:endSync evt="end" delay="0">
                  <p:rtn val="all"/>
                </p:endSync>
                <p:childTnLst>
                  <p:par>
                    <p:cTn id="12" fill="hold">
                      <p:stCondLst>
                        <p:cond delay="0"/>
                      </p:stCondLst>
                      <p:childTnLst>
                        <p:par>
                          <p:cTn id="13" fill="hold">
                            <p:stCondLst>
                              <p:cond delay="0"/>
                            </p:stCondLst>
                            <p:childTnLst>
                              <p:par>
                                <p:cTn id="14" presetID="0" presetClass="path" presetSubtype="0" accel="50000" decel="50000" fill="hold" nodeType="withEffect">
                                  <p:stCondLst>
                                    <p:cond delay="0"/>
                                  </p:stCondLst>
                                  <p:childTnLst>
                                    <p:animMotion origin="layout" path="M 0 2.59259E-6 L -0.01111 0.05031 " pathEditMode="relative" rAng="0" ptsTypes="AA">
                                      <p:cBhvr>
                                        <p:cTn id="15" dur="30000" fill="hold"/>
                                        <p:tgtEl>
                                          <p:spTgt spid="5"/>
                                        </p:tgtEl>
                                        <p:attrNameLst>
                                          <p:attrName>ppt_x</p:attrName>
                                          <p:attrName>ppt_y</p:attrName>
                                        </p:attrNameLst>
                                      </p:cBhvr>
                                      <p:rCtr x="-556" y="2500"/>
                                    </p:animMotion>
                                  </p:childTnLst>
                                </p:cTn>
                              </p:par>
                              <p:par>
                                <p:cTn id="16" presetID="6" presetClass="emph" presetSubtype="0" accel="50000" decel="50000" fill="hold" nodeType="withEffect">
                                  <p:stCondLst>
                                    <p:cond delay="0"/>
                                  </p:stCondLst>
                                  <p:childTnLst>
                                    <p:animScale>
                                      <p:cBhvr>
                                        <p:cTn id="17" dur="30000" fill="hold"/>
                                        <p:tgtEl>
                                          <p:spTgt spid="5"/>
                                        </p:tgtEl>
                                      </p:cBhvr>
                                      <p:by x="150000" y="150000"/>
                                    </p:animScale>
                                  </p:childTnLst>
                                </p:cTn>
                              </p:par>
                              <p:par>
                                <p:cTn id="18" presetID="0" presetClass="path" presetSubtype="0" accel="50000" decel="50000" fill="hold" nodeType="withEffect">
                                  <p:stCondLst>
                                    <p:cond delay="0"/>
                                  </p:stCondLst>
                                  <p:childTnLst>
                                    <p:animMotion origin="layout" path="M -0.01111 0.05031 L 0 2.59259E-6 " pathEditMode="relative" rAng="0" ptsTypes="AA">
                                      <p:cBhvr>
                                        <p:cTn id="19" dur="30000" fill="hold"/>
                                        <p:tgtEl>
                                          <p:spTgt spid="5"/>
                                        </p:tgtEl>
                                        <p:attrNameLst>
                                          <p:attrName>ppt_x</p:attrName>
                                          <p:attrName>ppt_y</p:attrName>
                                        </p:attrNameLst>
                                      </p:cBhvr>
                                      <p:rCtr x="556" y="-2531"/>
                                    </p:animMotion>
                                  </p:childTnLst>
                                </p:cTn>
                              </p:par>
                              <p:par>
                                <p:cTn id="20" presetID="6" presetClass="emph" presetSubtype="0" accel="50000" decel="50000" fill="hold" nodeType="withEffect">
                                  <p:stCondLst>
                                    <p:cond delay="0"/>
                                  </p:stCondLst>
                                  <p:childTnLst>
                                    <p:animScale>
                                      <p:cBhvr>
                                        <p:cTn id="21" dur="30000" fill="hold"/>
                                        <p:tgtEl>
                                          <p:spTgt spid="5"/>
                                        </p:tgtEl>
                                      </p:cBhvr>
                                      <p:by x="150000" y="150000"/>
                                      <p:to x="100000" y="100000"/>
                                    </p:animScale>
                                  </p:childTnLst>
                                </p:cTn>
                              </p:par>
                              <p:par>
                                <p:cTn id="22" presetID="0" presetClass="path" presetSubtype="0" accel="50000" decel="50000" fill="hold" nodeType="withEffect">
                                  <p:stCondLst>
                                    <p:cond delay="0"/>
                                  </p:stCondLst>
                                  <p:childTnLst>
                                    <p:animMotion origin="layout" path="M 0 2.59259E-6 L 0 0.00031 " pathEditMode="relative" rAng="0" ptsTypes="AA">
                                      <p:cBhvr>
                                        <p:cTn id="23" dur="5000" fill="hold"/>
                                        <p:tgtEl>
                                          <p:spTgt spid="5"/>
                                        </p:tgtEl>
                                        <p:attrNameLst>
                                          <p:attrName>ppt_x</p:attrName>
                                          <p:attrName>ppt_y</p:attrName>
                                        </p:attrNameLst>
                                      </p:cBhvr>
                                      <p:rCtr x="0" y="0"/>
                                    </p:animMotion>
                                  </p:childTnLst>
                                </p:cTn>
                              </p:par>
                            </p:childTnLst>
                          </p:cTn>
                        </p:par>
                      </p:childTnLst>
                    </p:cTn>
                  </p:par>
                </p:childTnLst>
              </p:cTn>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0"/>
          <p:cNvSpPr txBox="1">
            <a:spLocks noGrp="1"/>
          </p:cNvSpPr>
          <p:nvPr>
            <p:ph type="title"/>
          </p:nvPr>
        </p:nvSpPr>
        <p:spPr>
          <a:xfrm>
            <a:off x="63978" y="167195"/>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Results: Region</a:t>
            </a:r>
            <a:endParaRPr lang="en-US" sz="2800"/>
          </a:p>
        </p:txBody>
      </p:sp>
      <p:sp>
        <p:nvSpPr>
          <p:cNvPr id="417" name="Google Shape;417;p50"/>
          <p:cNvSpPr txBox="1"/>
          <p:nvPr/>
        </p:nvSpPr>
        <p:spPr>
          <a:xfrm>
            <a:off x="720661" y="2317962"/>
            <a:ext cx="2333139" cy="1415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accent1"/>
                </a:solidFill>
                <a:latin typeface="Josefin Sans"/>
                <a:ea typeface="Josefin Sans"/>
                <a:cs typeface="Josefin Sans"/>
                <a:sym typeface="Josefin Sans"/>
              </a:rPr>
              <a:t>Northwest region</a:t>
            </a:r>
            <a:endParaRPr lang="en" sz="1800" b="1">
              <a:solidFill>
                <a:schemeClr val="accent1"/>
              </a:solidFill>
              <a:latin typeface="Josefin Sans"/>
              <a:ea typeface="Josefin Sans"/>
              <a:cs typeface="Josefin Sans"/>
              <a:sym typeface="Josefin Sans"/>
            </a:endParaRPr>
          </a:p>
        </p:txBody>
      </p:sp>
      <p:sp>
        <p:nvSpPr>
          <p:cNvPr id="418" name="Google Shape;418;p50"/>
          <p:cNvSpPr txBox="1"/>
          <p:nvPr/>
        </p:nvSpPr>
        <p:spPr>
          <a:xfrm>
            <a:off x="720661" y="2612857"/>
            <a:ext cx="2579599" cy="67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b="0" i="0">
                <a:solidFill>
                  <a:srgbClr val="1F2328"/>
                </a:solidFill>
                <a:effectLst/>
                <a:latin typeface="Josefin Sans" pitchFamily="2" charset="0"/>
              </a:rPr>
              <a:t>is associated with an increase of approximately </a:t>
            </a:r>
            <a:r>
              <a:rPr lang="en-US" sz="1600" b="1" i="0">
                <a:solidFill>
                  <a:srgbClr val="1F2328"/>
                </a:solidFill>
                <a:effectLst/>
                <a:latin typeface="Josefin Sans" pitchFamily="2" charset="0"/>
              </a:rPr>
              <a:t>$153,968 </a:t>
            </a:r>
            <a:r>
              <a:rPr lang="en-US" sz="1200" b="0" i="0">
                <a:solidFill>
                  <a:srgbClr val="1F2328"/>
                </a:solidFill>
                <a:effectLst/>
                <a:latin typeface="Josefin Sans" pitchFamily="2" charset="0"/>
              </a:rPr>
              <a:t> in the allocation of awards compared to the Northeast region</a:t>
            </a:r>
            <a:endParaRPr sz="1200">
              <a:solidFill>
                <a:schemeClr val="dk1"/>
              </a:solidFill>
              <a:latin typeface="Josefin Sans" pitchFamily="2" charset="0"/>
              <a:ea typeface="Josefin Sans"/>
              <a:cs typeface="Josefin Sans"/>
              <a:sym typeface="Josefin Sans"/>
            </a:endParaRPr>
          </a:p>
        </p:txBody>
      </p:sp>
      <p:cxnSp>
        <p:nvCxnSpPr>
          <p:cNvPr id="419" name="Google Shape;419;p50"/>
          <p:cNvCxnSpPr/>
          <p:nvPr/>
        </p:nvCxnSpPr>
        <p:spPr>
          <a:xfrm rot="5400000">
            <a:off x="-16335" y="3023436"/>
            <a:ext cx="1335900" cy="176100"/>
          </a:xfrm>
          <a:prstGeom prst="bentConnector3">
            <a:avLst>
              <a:gd name="adj1" fmla="val -6"/>
            </a:avLst>
          </a:prstGeom>
          <a:noFill/>
          <a:ln w="9525" cap="flat" cmpd="sng">
            <a:solidFill>
              <a:srgbClr val="000000"/>
            </a:solidFill>
            <a:prstDash val="solid"/>
            <a:round/>
            <a:headEnd type="diamond" w="med" len="med"/>
            <a:tailEnd type="none" w="med" len="med"/>
          </a:ln>
        </p:spPr>
      </p:cxnSp>
      <p:sp>
        <p:nvSpPr>
          <p:cNvPr id="426" name="Google Shape;426;p50"/>
          <p:cNvSpPr txBox="1"/>
          <p:nvPr/>
        </p:nvSpPr>
        <p:spPr>
          <a:xfrm>
            <a:off x="3528012" y="2314422"/>
            <a:ext cx="2333139" cy="15335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accent1"/>
                </a:solidFill>
                <a:latin typeface="Josefin Sans"/>
                <a:ea typeface="Josefin Sans"/>
                <a:cs typeface="Josefin Sans"/>
                <a:sym typeface="Josefin Sans"/>
              </a:rPr>
              <a:t>Southeast Region</a:t>
            </a:r>
            <a:endParaRPr sz="1800" b="1">
              <a:solidFill>
                <a:schemeClr val="accent1"/>
              </a:solidFill>
              <a:latin typeface="Josefin Sans"/>
              <a:ea typeface="Josefin Sans"/>
              <a:cs typeface="Josefin Sans"/>
              <a:sym typeface="Josefin Sans"/>
            </a:endParaRPr>
          </a:p>
        </p:txBody>
      </p:sp>
      <p:sp>
        <p:nvSpPr>
          <p:cNvPr id="427" name="Google Shape;427;p50"/>
          <p:cNvSpPr txBox="1"/>
          <p:nvPr/>
        </p:nvSpPr>
        <p:spPr>
          <a:xfrm>
            <a:off x="3528011" y="2613548"/>
            <a:ext cx="2622143" cy="94350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200">
                <a:solidFill>
                  <a:schemeClr val="dk1"/>
                </a:solidFill>
                <a:latin typeface="Josefin Sans"/>
                <a:ea typeface="Josefin Sans"/>
                <a:cs typeface="Josefin Sans"/>
                <a:sym typeface="Josefin Sans"/>
              </a:rPr>
              <a:t>is associated with an estimated increase of </a:t>
            </a:r>
            <a:r>
              <a:rPr lang="en-US" sz="1600" b="1" i="0">
                <a:solidFill>
                  <a:srgbClr val="1F2328"/>
                </a:solidFill>
                <a:effectLst/>
                <a:latin typeface="Josefin Sans" pitchFamily="2" charset="0"/>
              </a:rPr>
              <a:t>$118,075 </a:t>
            </a:r>
            <a:r>
              <a:rPr lang="en-US" sz="1200">
                <a:solidFill>
                  <a:schemeClr val="dk1"/>
                </a:solidFill>
                <a:latin typeface="Josefin Sans"/>
                <a:ea typeface="Josefin Sans"/>
                <a:cs typeface="Josefin Sans"/>
                <a:sym typeface="Josefin Sans"/>
              </a:rPr>
              <a:t>in the allocation of awards compared to the Northeast region</a:t>
            </a:r>
          </a:p>
          <a:p>
            <a:pPr marL="0" marR="0" lvl="0" indent="0" algn="l" rtl="0">
              <a:lnSpc>
                <a:spcPct val="100000"/>
              </a:lnSpc>
              <a:spcBef>
                <a:spcPts val="0"/>
              </a:spcBef>
              <a:spcAft>
                <a:spcPts val="0"/>
              </a:spcAft>
              <a:buNone/>
            </a:pPr>
            <a:endParaRPr lang="en-US" sz="1200">
              <a:solidFill>
                <a:schemeClr val="dk1"/>
              </a:solidFill>
              <a:latin typeface="Josefin Sans"/>
              <a:ea typeface="Josefin Sans"/>
              <a:cs typeface="Josefin Sans"/>
              <a:sym typeface="Josefin Sans"/>
            </a:endParaRPr>
          </a:p>
        </p:txBody>
      </p:sp>
      <p:cxnSp>
        <p:nvCxnSpPr>
          <p:cNvPr id="428" name="Google Shape;428;p50"/>
          <p:cNvCxnSpPr>
            <a:cxnSpLocks/>
            <a:stCxn id="426" idx="1"/>
          </p:cNvCxnSpPr>
          <p:nvPr/>
        </p:nvCxnSpPr>
        <p:spPr>
          <a:xfrm rot="10800000" flipV="1">
            <a:off x="3361766" y="2391096"/>
            <a:ext cx="166246" cy="1360841"/>
          </a:xfrm>
          <a:prstGeom prst="bentConnector2">
            <a:avLst/>
          </a:prstGeom>
          <a:noFill/>
          <a:ln w="9525" cap="flat" cmpd="sng">
            <a:solidFill>
              <a:srgbClr val="000000"/>
            </a:solidFill>
            <a:prstDash val="solid"/>
            <a:round/>
            <a:headEnd type="diamond" w="med" len="med"/>
            <a:tailEnd type="none" w="med" len="med"/>
          </a:ln>
        </p:spPr>
      </p:cxnSp>
      <p:sp>
        <p:nvSpPr>
          <p:cNvPr id="438" name="Google Shape;438;p50"/>
          <p:cNvSpPr/>
          <p:nvPr/>
        </p:nvSpPr>
        <p:spPr>
          <a:xfrm>
            <a:off x="1085392" y="3051442"/>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0"/>
          <p:cNvSpPr/>
          <p:nvPr/>
        </p:nvSpPr>
        <p:spPr>
          <a:xfrm>
            <a:off x="2486588" y="2908786"/>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0"/>
          <p:cNvSpPr/>
          <p:nvPr/>
        </p:nvSpPr>
        <p:spPr>
          <a:xfrm>
            <a:off x="3882794" y="3046079"/>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 name="Google Shape;439;p50"/>
          <p:cNvCxnSpPr/>
          <p:nvPr/>
        </p:nvCxnSpPr>
        <p:spPr>
          <a:xfrm>
            <a:off x="132341" y="3794496"/>
            <a:ext cx="7725000" cy="0"/>
          </a:xfrm>
          <a:prstGeom prst="straightConnector1">
            <a:avLst/>
          </a:prstGeom>
          <a:noFill/>
          <a:ln w="19050" cap="flat" cmpd="sng">
            <a:solidFill>
              <a:schemeClr val="accent1"/>
            </a:solidFill>
            <a:prstDash val="solid"/>
            <a:round/>
            <a:headEnd type="diamond" w="med" len="med"/>
            <a:tailEnd type="diamond" w="med" len="med"/>
          </a:ln>
        </p:spPr>
      </p:cxnSp>
      <p:sp>
        <p:nvSpPr>
          <p:cNvPr id="437" name="Google Shape;437;p50"/>
          <p:cNvSpPr/>
          <p:nvPr/>
        </p:nvSpPr>
        <p:spPr>
          <a:xfrm>
            <a:off x="6676663" y="3046079"/>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0"/>
          <p:cNvSpPr/>
          <p:nvPr/>
        </p:nvSpPr>
        <p:spPr>
          <a:xfrm>
            <a:off x="5280388" y="2908786"/>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4A67A5-4ABB-4C8D-0A7C-1B1923F02457}"/>
              </a:ext>
            </a:extLst>
          </p:cNvPr>
          <p:cNvSpPr txBox="1"/>
          <p:nvPr/>
        </p:nvSpPr>
        <p:spPr>
          <a:xfrm>
            <a:off x="-54355" y="810252"/>
            <a:ext cx="3000767" cy="276999"/>
          </a:xfrm>
          <a:prstGeom prst="rect">
            <a:avLst/>
          </a:prstGeom>
          <a:noFill/>
        </p:spPr>
        <p:txBody>
          <a:bodyPr wrap="square" lIns="91440" tIns="45720" rIns="91440" bIns="45720" anchor="t">
            <a:spAutoFit/>
          </a:bodyPr>
          <a:lstStyle/>
          <a:p>
            <a:pPr algn="just"/>
            <a:r>
              <a:rPr lang="en-US" sz="1200">
                <a:solidFill>
                  <a:srgbClr val="1F2328"/>
                </a:solidFill>
                <a:latin typeface="-apple-system"/>
              </a:rPr>
              <a:t> </a:t>
            </a:r>
            <a:r>
              <a:rPr lang="en-US" sz="1200" b="0" i="0">
                <a:solidFill>
                  <a:srgbClr val="1F2328"/>
                </a:solidFill>
                <a:effectLst/>
                <a:latin typeface="-apple-system"/>
              </a:rPr>
              <a:t>Reference group</a:t>
            </a:r>
            <a:r>
              <a:rPr lang="en-US" sz="1200">
                <a:solidFill>
                  <a:srgbClr val="1F2328"/>
                </a:solidFill>
                <a:latin typeface="-apple-system"/>
              </a:rPr>
              <a:t>: </a:t>
            </a:r>
            <a:r>
              <a:rPr lang="en-US" sz="1200" b="1" i="0">
                <a:solidFill>
                  <a:srgbClr val="1F2328"/>
                </a:solidFill>
                <a:effectLst/>
                <a:latin typeface="-apple-system"/>
              </a:rPr>
              <a:t>Northeast Region</a:t>
            </a:r>
            <a:endParaRPr lang="en-US" sz="1200"/>
          </a:p>
        </p:txBody>
      </p:sp>
      <p:sp>
        <p:nvSpPr>
          <p:cNvPr id="14" name="Google Shape;417;p50">
            <a:extLst>
              <a:ext uri="{FF2B5EF4-FFF2-40B4-BE49-F238E27FC236}">
                <a16:creationId xmlns:a16="http://schemas.microsoft.com/office/drawing/2014/main" id="{54F23770-02A9-848D-B28D-457F57B27328}"/>
              </a:ext>
            </a:extLst>
          </p:cNvPr>
          <p:cNvSpPr txBox="1"/>
          <p:nvPr/>
        </p:nvSpPr>
        <p:spPr>
          <a:xfrm>
            <a:off x="6442278" y="2314422"/>
            <a:ext cx="2333139" cy="1415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accent1"/>
                </a:solidFill>
                <a:latin typeface="Josefin Sans"/>
                <a:ea typeface="Josefin Sans"/>
                <a:cs typeface="Josefin Sans"/>
                <a:sym typeface="Josefin Sans"/>
              </a:rPr>
              <a:t>Southwest region</a:t>
            </a:r>
          </a:p>
        </p:txBody>
      </p:sp>
      <p:sp>
        <p:nvSpPr>
          <p:cNvPr id="15" name="Google Shape;418;p50">
            <a:extLst>
              <a:ext uri="{FF2B5EF4-FFF2-40B4-BE49-F238E27FC236}">
                <a16:creationId xmlns:a16="http://schemas.microsoft.com/office/drawing/2014/main" id="{F19F23B0-0283-93AE-2498-8DE91FADD87D}"/>
              </a:ext>
            </a:extLst>
          </p:cNvPr>
          <p:cNvSpPr txBox="1"/>
          <p:nvPr/>
        </p:nvSpPr>
        <p:spPr>
          <a:xfrm>
            <a:off x="6442278" y="2609317"/>
            <a:ext cx="2579599" cy="67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200">
                <a:solidFill>
                  <a:schemeClr val="dk1"/>
                </a:solidFill>
                <a:latin typeface="Josefin Sans"/>
                <a:ea typeface="Josefin Sans"/>
                <a:cs typeface="Josefin Sans"/>
                <a:sym typeface="Josefin Sans"/>
              </a:rPr>
              <a:t>is associated with an estimated increase of </a:t>
            </a:r>
            <a:r>
              <a:rPr lang="en-US" sz="1600" b="1">
                <a:solidFill>
                  <a:schemeClr val="dk1"/>
                </a:solidFill>
                <a:latin typeface="Josefin Sans"/>
                <a:ea typeface="Josefin Sans"/>
                <a:cs typeface="Josefin Sans"/>
                <a:sym typeface="Josefin Sans"/>
              </a:rPr>
              <a:t>$449,630 </a:t>
            </a:r>
            <a:r>
              <a:rPr lang="en-US" sz="1200">
                <a:solidFill>
                  <a:schemeClr val="dk1"/>
                </a:solidFill>
                <a:latin typeface="Josefin Sans"/>
                <a:ea typeface="Josefin Sans"/>
                <a:cs typeface="Josefin Sans"/>
                <a:sym typeface="Josefin Sans"/>
              </a:rPr>
              <a:t>in the allocation of awards compared to the Northeast region</a:t>
            </a:r>
          </a:p>
        </p:txBody>
      </p:sp>
      <p:cxnSp>
        <p:nvCxnSpPr>
          <p:cNvPr id="16" name="Google Shape;419;p50">
            <a:extLst>
              <a:ext uri="{FF2B5EF4-FFF2-40B4-BE49-F238E27FC236}">
                <a16:creationId xmlns:a16="http://schemas.microsoft.com/office/drawing/2014/main" id="{7993FEBC-848E-B2D1-F0D7-B1A306E7593E}"/>
              </a:ext>
            </a:extLst>
          </p:cNvPr>
          <p:cNvCxnSpPr/>
          <p:nvPr/>
        </p:nvCxnSpPr>
        <p:spPr>
          <a:xfrm rot="5400000">
            <a:off x="5686278" y="3019896"/>
            <a:ext cx="1335900" cy="176100"/>
          </a:xfrm>
          <a:prstGeom prst="bentConnector3">
            <a:avLst>
              <a:gd name="adj1" fmla="val -6"/>
            </a:avLst>
          </a:prstGeom>
          <a:noFill/>
          <a:ln w="9525" cap="flat" cmpd="sng">
            <a:solidFill>
              <a:srgbClr val="000000"/>
            </a:solidFill>
            <a:prstDash val="solid"/>
            <a:round/>
            <a:headEnd type="diamond" w="med" len="med"/>
            <a:tailEnd type="none" w="med" len="med"/>
          </a:ln>
        </p:spPr>
      </p:cxnSp>
      <p:cxnSp>
        <p:nvCxnSpPr>
          <p:cNvPr id="4" name="Straight Connector 3">
            <a:extLst>
              <a:ext uri="{FF2B5EF4-FFF2-40B4-BE49-F238E27FC236}">
                <a16:creationId xmlns:a16="http://schemas.microsoft.com/office/drawing/2014/main" id="{9CCB9992-9F17-CC3C-7D62-4ABAD0CEAF28}"/>
              </a:ext>
            </a:extLst>
          </p:cNvPr>
          <p:cNvCxnSpPr/>
          <p:nvPr/>
        </p:nvCxnSpPr>
        <p:spPr>
          <a:xfrm>
            <a:off x="0" y="739895"/>
            <a:ext cx="3361765"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0"/>
          <p:cNvSpPr txBox="1">
            <a:spLocks noGrp="1"/>
          </p:cNvSpPr>
          <p:nvPr>
            <p:ph type="title"/>
          </p:nvPr>
        </p:nvSpPr>
        <p:spPr>
          <a:xfrm>
            <a:off x="10633" y="215631"/>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Results: Industry &amp; Program</a:t>
            </a:r>
            <a:endParaRPr lang="en-US" sz="2800"/>
          </a:p>
        </p:txBody>
      </p:sp>
      <p:sp>
        <p:nvSpPr>
          <p:cNvPr id="417" name="Google Shape;417;p50"/>
          <p:cNvSpPr txBox="1"/>
          <p:nvPr/>
        </p:nvSpPr>
        <p:spPr>
          <a:xfrm>
            <a:off x="1518101" y="2320331"/>
            <a:ext cx="2572966" cy="16765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accent1"/>
                </a:solidFill>
                <a:latin typeface="Josefin Sans"/>
                <a:ea typeface="Josefin Sans"/>
                <a:cs typeface="Josefin Sans"/>
                <a:sym typeface="Josefin Sans"/>
              </a:rPr>
              <a:t>Food service-Industry</a:t>
            </a:r>
            <a:endParaRPr lang="en" sz="1800" b="1">
              <a:solidFill>
                <a:schemeClr val="accent1"/>
              </a:solidFill>
              <a:latin typeface="Josefin Sans"/>
              <a:ea typeface="Josefin Sans"/>
              <a:cs typeface="Josefin Sans"/>
              <a:sym typeface="Josefin Sans"/>
            </a:endParaRPr>
          </a:p>
        </p:txBody>
      </p:sp>
      <p:sp>
        <p:nvSpPr>
          <p:cNvPr id="418" name="Google Shape;418;p50"/>
          <p:cNvSpPr txBox="1"/>
          <p:nvPr/>
        </p:nvSpPr>
        <p:spPr>
          <a:xfrm>
            <a:off x="1518101" y="2612857"/>
            <a:ext cx="2883778" cy="67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solidFill>
                  <a:srgbClr val="1F2328"/>
                </a:solidFill>
                <a:latin typeface="Josefin Sans" pitchFamily="2" charset="0"/>
              </a:rPr>
              <a:t>F</a:t>
            </a:r>
            <a:r>
              <a:rPr lang="en-US" sz="1200" b="0" i="0">
                <a:solidFill>
                  <a:srgbClr val="1F2328"/>
                </a:solidFill>
                <a:effectLst/>
                <a:latin typeface="Josefin Sans" pitchFamily="2" charset="0"/>
              </a:rPr>
              <a:t>or every additional dollar spent in the food services sector, there is a decrease of </a:t>
            </a:r>
            <a:r>
              <a:rPr lang="en-US" b="1" i="0">
                <a:solidFill>
                  <a:srgbClr val="1F2328"/>
                </a:solidFill>
                <a:effectLst/>
                <a:latin typeface="Josefin Sans" pitchFamily="2" charset="0"/>
              </a:rPr>
              <a:t>$506,624 </a:t>
            </a:r>
            <a:r>
              <a:rPr lang="en-US" sz="1200" b="0" i="0">
                <a:solidFill>
                  <a:srgbClr val="1F2328"/>
                </a:solidFill>
                <a:effectLst/>
                <a:latin typeface="Josefin Sans" pitchFamily="2" charset="0"/>
              </a:rPr>
              <a:t>in the total state awards compared to the industry of education arts</a:t>
            </a:r>
            <a:endParaRPr lang="en-US" sz="1200">
              <a:solidFill>
                <a:schemeClr val="dk1"/>
              </a:solidFill>
              <a:latin typeface="Josefin Sans" pitchFamily="2" charset="0"/>
              <a:ea typeface="Josefin Sans"/>
              <a:cs typeface="Josefin Sans"/>
              <a:sym typeface="Josefin Sans"/>
            </a:endParaRPr>
          </a:p>
        </p:txBody>
      </p:sp>
      <p:cxnSp>
        <p:nvCxnSpPr>
          <p:cNvPr id="419" name="Google Shape;419;p50"/>
          <p:cNvCxnSpPr>
            <a:cxnSpLocks/>
          </p:cNvCxnSpPr>
          <p:nvPr/>
        </p:nvCxnSpPr>
        <p:spPr>
          <a:xfrm rot="5400000">
            <a:off x="783057" y="3023437"/>
            <a:ext cx="1335900" cy="176100"/>
          </a:xfrm>
          <a:prstGeom prst="bentConnector3">
            <a:avLst>
              <a:gd name="adj1" fmla="val -6"/>
            </a:avLst>
          </a:prstGeom>
          <a:noFill/>
          <a:ln w="9525" cap="flat" cmpd="sng">
            <a:solidFill>
              <a:srgbClr val="000000"/>
            </a:solidFill>
            <a:prstDash val="solid"/>
            <a:round/>
            <a:headEnd type="diamond" w="med" len="med"/>
            <a:tailEnd type="none" w="med" len="med"/>
          </a:ln>
        </p:spPr>
      </p:cxnSp>
      <p:sp>
        <p:nvSpPr>
          <p:cNvPr id="426" name="Google Shape;426;p50"/>
          <p:cNvSpPr txBox="1"/>
          <p:nvPr/>
        </p:nvSpPr>
        <p:spPr>
          <a:xfrm>
            <a:off x="4869245" y="2298445"/>
            <a:ext cx="1680424" cy="15335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accent1"/>
                </a:solidFill>
                <a:latin typeface="Josefin Sans"/>
                <a:ea typeface="Josefin Sans"/>
                <a:cs typeface="Josefin Sans"/>
                <a:sym typeface="Josefin Sans"/>
              </a:rPr>
              <a:t>Program</a:t>
            </a:r>
            <a:endParaRPr sz="1800" b="1">
              <a:solidFill>
                <a:schemeClr val="accent1"/>
              </a:solidFill>
              <a:latin typeface="Josefin Sans"/>
              <a:ea typeface="Josefin Sans"/>
              <a:cs typeface="Josefin Sans"/>
              <a:sym typeface="Josefin Sans"/>
            </a:endParaRPr>
          </a:p>
        </p:txBody>
      </p:sp>
      <p:sp>
        <p:nvSpPr>
          <p:cNvPr id="427" name="Google Shape;427;p50"/>
          <p:cNvSpPr txBox="1"/>
          <p:nvPr/>
        </p:nvSpPr>
        <p:spPr>
          <a:xfrm>
            <a:off x="4816549" y="2613548"/>
            <a:ext cx="3242059" cy="943501"/>
          </a:xfrm>
          <a:prstGeom prst="rect">
            <a:avLst/>
          </a:prstGeom>
          <a:noFill/>
          <a:ln>
            <a:noFill/>
          </a:ln>
        </p:spPr>
        <p:txBody>
          <a:bodyPr spcFirstLastPara="1" wrap="square" lIns="91425" tIns="91425" rIns="91425" bIns="91425" anchor="t" anchorCtr="0">
            <a:noAutofit/>
          </a:bodyPr>
          <a:lstStyle/>
          <a:p>
            <a:r>
              <a:rPr lang="en-US" sz="1200">
                <a:solidFill>
                  <a:schemeClr val="dk1"/>
                </a:solidFill>
                <a:latin typeface="Josefin Sans"/>
                <a:ea typeface="Josefin Sans"/>
                <a:cs typeface="Josefin Sans"/>
                <a:sym typeface="Josefin Sans"/>
              </a:rPr>
              <a:t>Development related programs receive more funding compared to programs occupied significantly by women </a:t>
            </a:r>
            <a:endParaRPr lang="en-US" sz="1200">
              <a:solidFill>
                <a:schemeClr val="dk1"/>
              </a:solidFill>
              <a:latin typeface="Josefin Sans"/>
              <a:ea typeface="Josefin Sans"/>
              <a:cs typeface="Josefin Sans"/>
            </a:endParaRPr>
          </a:p>
        </p:txBody>
      </p:sp>
      <p:cxnSp>
        <p:nvCxnSpPr>
          <p:cNvPr id="428" name="Google Shape;428;p50"/>
          <p:cNvCxnSpPr>
            <a:cxnSpLocks/>
            <a:stCxn id="426" idx="1"/>
          </p:cNvCxnSpPr>
          <p:nvPr/>
        </p:nvCxnSpPr>
        <p:spPr>
          <a:xfrm rot="10800000" flipV="1">
            <a:off x="4603759" y="2375120"/>
            <a:ext cx="265486" cy="1404316"/>
          </a:xfrm>
          <a:prstGeom prst="bentConnector2">
            <a:avLst/>
          </a:prstGeom>
          <a:noFill/>
          <a:ln w="9525" cap="flat" cmpd="sng">
            <a:solidFill>
              <a:srgbClr val="000000"/>
            </a:solidFill>
            <a:prstDash val="solid"/>
            <a:round/>
            <a:headEnd type="diamond" w="med" len="med"/>
            <a:tailEnd type="none" w="med" len="med"/>
          </a:ln>
        </p:spPr>
      </p:cxnSp>
      <p:sp>
        <p:nvSpPr>
          <p:cNvPr id="438" name="Google Shape;438;p50"/>
          <p:cNvSpPr/>
          <p:nvPr/>
        </p:nvSpPr>
        <p:spPr>
          <a:xfrm>
            <a:off x="1085392" y="3051442"/>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0"/>
          <p:cNvSpPr/>
          <p:nvPr/>
        </p:nvSpPr>
        <p:spPr>
          <a:xfrm>
            <a:off x="2486588" y="2908786"/>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0"/>
          <p:cNvSpPr/>
          <p:nvPr/>
        </p:nvSpPr>
        <p:spPr>
          <a:xfrm>
            <a:off x="3882794" y="3046079"/>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 name="Google Shape;439;p50"/>
          <p:cNvCxnSpPr/>
          <p:nvPr/>
        </p:nvCxnSpPr>
        <p:spPr>
          <a:xfrm>
            <a:off x="23159" y="3800690"/>
            <a:ext cx="7725000" cy="0"/>
          </a:xfrm>
          <a:prstGeom prst="straightConnector1">
            <a:avLst/>
          </a:prstGeom>
          <a:noFill/>
          <a:ln w="19050" cap="flat" cmpd="sng">
            <a:solidFill>
              <a:schemeClr val="accent1"/>
            </a:solidFill>
            <a:prstDash val="solid"/>
            <a:round/>
            <a:headEnd type="diamond" w="med" len="med"/>
            <a:tailEnd type="diamond" w="med" len="med"/>
          </a:ln>
        </p:spPr>
      </p:cxnSp>
      <p:sp>
        <p:nvSpPr>
          <p:cNvPr id="437" name="Google Shape;437;p50"/>
          <p:cNvSpPr/>
          <p:nvPr/>
        </p:nvSpPr>
        <p:spPr>
          <a:xfrm>
            <a:off x="6676663" y="3046079"/>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EA4A67A5-4ABB-4C8D-0A7C-1B1923F02457}"/>
              </a:ext>
            </a:extLst>
          </p:cNvPr>
          <p:cNvSpPr txBox="1"/>
          <p:nvPr/>
        </p:nvSpPr>
        <p:spPr>
          <a:xfrm>
            <a:off x="0" y="917968"/>
            <a:ext cx="7586214" cy="461665"/>
          </a:xfrm>
          <a:prstGeom prst="rect">
            <a:avLst/>
          </a:prstGeom>
          <a:noFill/>
        </p:spPr>
        <p:txBody>
          <a:bodyPr wrap="square" lIns="91440" tIns="45720" rIns="91440" bIns="45720" anchor="t">
            <a:spAutoFit/>
          </a:bodyPr>
          <a:lstStyle/>
          <a:p>
            <a:pPr algn="just"/>
            <a:r>
              <a:rPr lang="en-US" sz="1200">
                <a:solidFill>
                  <a:srgbClr val="1F2328"/>
                </a:solidFill>
                <a:latin typeface="-apple-system"/>
              </a:rPr>
              <a:t>Program Reference Group: </a:t>
            </a:r>
            <a:r>
              <a:rPr lang="en-US" sz="1200" b="1">
                <a:solidFill>
                  <a:srgbClr val="1F2328"/>
                </a:solidFill>
                <a:latin typeface="-apple-system"/>
              </a:rPr>
              <a:t>Agriculture</a:t>
            </a:r>
            <a:endParaRPr lang="en-US" sz="1200"/>
          </a:p>
          <a:p>
            <a:pPr algn="just"/>
            <a:r>
              <a:rPr lang="en-US" sz="1200">
                <a:solidFill>
                  <a:srgbClr val="1F2328"/>
                </a:solidFill>
                <a:latin typeface="-apple-system"/>
              </a:rPr>
              <a:t>Industry Reference Group: </a:t>
            </a:r>
            <a:r>
              <a:rPr lang="en-US" sz="1200" b="1">
                <a:solidFill>
                  <a:srgbClr val="1F2328"/>
                </a:solidFill>
                <a:latin typeface="-apple-system"/>
              </a:rPr>
              <a:t>Education Arts</a:t>
            </a:r>
            <a:endParaRPr lang="en-US" sz="1200"/>
          </a:p>
        </p:txBody>
      </p:sp>
      <p:cxnSp>
        <p:nvCxnSpPr>
          <p:cNvPr id="2" name="Straight Connector 1">
            <a:extLst>
              <a:ext uri="{FF2B5EF4-FFF2-40B4-BE49-F238E27FC236}">
                <a16:creationId xmlns:a16="http://schemas.microsoft.com/office/drawing/2014/main" id="{5DD66E98-1035-21FC-4EB0-08C5049FA3AF}"/>
              </a:ext>
            </a:extLst>
          </p:cNvPr>
          <p:cNvCxnSpPr>
            <a:cxnSpLocks/>
          </p:cNvCxnSpPr>
          <p:nvPr/>
        </p:nvCxnSpPr>
        <p:spPr>
          <a:xfrm>
            <a:off x="10633" y="788331"/>
            <a:ext cx="493627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621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pic>
        <p:nvPicPr>
          <p:cNvPr id="17" name="Picture 16" descr="A map of the state of new york&#10;&#10;Description automatically generated">
            <a:extLst>
              <a:ext uri="{FF2B5EF4-FFF2-40B4-BE49-F238E27FC236}">
                <a16:creationId xmlns:a16="http://schemas.microsoft.com/office/drawing/2014/main" id="{11D0F3F7-B55D-E908-9F5C-22D64C209560}"/>
              </a:ext>
            </a:extLst>
          </p:cNvPr>
          <p:cNvPicPr>
            <a:picLocks noChangeAspect="1"/>
          </p:cNvPicPr>
          <p:nvPr/>
        </p:nvPicPr>
        <p:blipFill>
          <a:blip r:embed="rId3"/>
          <a:stretch>
            <a:fillRect/>
          </a:stretch>
        </p:blipFill>
        <p:spPr>
          <a:xfrm>
            <a:off x="4430962" y="813206"/>
            <a:ext cx="4713038" cy="3717036"/>
          </a:xfrm>
          <a:prstGeom prst="rect">
            <a:avLst/>
          </a:prstGeom>
        </p:spPr>
      </p:pic>
      <p:cxnSp>
        <p:nvCxnSpPr>
          <p:cNvPr id="627" name="Google Shape;627;p54"/>
          <p:cNvCxnSpPr>
            <a:cxnSpLocks/>
            <a:stCxn id="628" idx="3"/>
          </p:cNvCxnSpPr>
          <p:nvPr/>
        </p:nvCxnSpPr>
        <p:spPr>
          <a:xfrm>
            <a:off x="3269722" y="1678391"/>
            <a:ext cx="3147402" cy="468045"/>
          </a:xfrm>
          <a:prstGeom prst="bentConnector3">
            <a:avLst>
              <a:gd name="adj1" fmla="val 50000"/>
            </a:avLst>
          </a:prstGeom>
          <a:noFill/>
          <a:ln w="9525" cap="flat" cmpd="sng">
            <a:solidFill>
              <a:schemeClr val="dk1"/>
            </a:solidFill>
            <a:prstDash val="solid"/>
            <a:round/>
            <a:headEnd type="diamond" w="med" len="med"/>
            <a:tailEnd type="none" w="med" len="med"/>
          </a:ln>
        </p:spPr>
      </p:cxnSp>
      <p:cxnSp>
        <p:nvCxnSpPr>
          <p:cNvPr id="630" name="Google Shape;630;p54"/>
          <p:cNvCxnSpPr>
            <a:cxnSpLocks/>
            <a:stCxn id="631" idx="3"/>
          </p:cNvCxnSpPr>
          <p:nvPr/>
        </p:nvCxnSpPr>
        <p:spPr>
          <a:xfrm>
            <a:off x="3123063" y="2617777"/>
            <a:ext cx="1482607" cy="444686"/>
          </a:xfrm>
          <a:prstGeom prst="bentConnector3">
            <a:avLst>
              <a:gd name="adj1" fmla="val 50000"/>
            </a:avLst>
          </a:prstGeom>
          <a:noFill/>
          <a:ln w="9525" cap="flat" cmpd="sng">
            <a:solidFill>
              <a:schemeClr val="dk1"/>
            </a:solidFill>
            <a:prstDash val="solid"/>
            <a:round/>
            <a:headEnd type="diamond" w="med" len="med"/>
            <a:tailEnd type="none" w="med" len="med"/>
          </a:ln>
        </p:spPr>
      </p:cxnSp>
      <p:cxnSp>
        <p:nvCxnSpPr>
          <p:cNvPr id="633" name="Google Shape;633;p54"/>
          <p:cNvCxnSpPr>
            <a:cxnSpLocks/>
          </p:cNvCxnSpPr>
          <p:nvPr/>
        </p:nvCxnSpPr>
        <p:spPr>
          <a:xfrm>
            <a:off x="3847531" y="3689182"/>
            <a:ext cx="3540821" cy="443118"/>
          </a:xfrm>
          <a:prstGeom prst="bentConnector3">
            <a:avLst>
              <a:gd name="adj1" fmla="val 50000"/>
            </a:avLst>
          </a:prstGeom>
          <a:noFill/>
          <a:ln w="9525" cap="flat" cmpd="sng">
            <a:solidFill>
              <a:schemeClr val="dk1"/>
            </a:solidFill>
            <a:prstDash val="solid"/>
            <a:round/>
            <a:headEnd type="diamond" w="med" len="med"/>
            <a:tailEnd type="none" w="med" len="med"/>
          </a:ln>
        </p:spPr>
      </p:cxnSp>
      <p:sp>
        <p:nvSpPr>
          <p:cNvPr id="636" name="Google Shape;636;p54"/>
          <p:cNvSpPr/>
          <p:nvPr/>
        </p:nvSpPr>
        <p:spPr>
          <a:xfrm>
            <a:off x="5468463" y="2564825"/>
            <a:ext cx="160500" cy="160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4"/>
          <p:cNvSpPr txBox="1"/>
          <p:nvPr/>
        </p:nvSpPr>
        <p:spPr>
          <a:xfrm>
            <a:off x="1949162" y="3581684"/>
            <a:ext cx="1929600" cy="14293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sz="1800" b="1">
                <a:solidFill>
                  <a:srgbClr val="000000"/>
                </a:solidFill>
                <a:latin typeface="Josefin Sans"/>
                <a:ea typeface="Josefin Sans"/>
                <a:cs typeface="Josefin Sans"/>
                <a:sym typeface="Josefin Sans"/>
              </a:rPr>
              <a:t>Black Women</a:t>
            </a:r>
            <a:endParaRPr sz="1800" b="1">
              <a:solidFill>
                <a:srgbClr val="000000"/>
              </a:solidFill>
              <a:latin typeface="Josefin Sans"/>
              <a:ea typeface="Josefin Sans"/>
              <a:cs typeface="Josefin Sans"/>
              <a:sym typeface="Josefin Sans"/>
            </a:endParaRPr>
          </a:p>
        </p:txBody>
      </p:sp>
      <p:sp>
        <p:nvSpPr>
          <p:cNvPr id="628" name="Google Shape;628;p54"/>
          <p:cNvSpPr txBox="1"/>
          <p:nvPr/>
        </p:nvSpPr>
        <p:spPr>
          <a:xfrm>
            <a:off x="1892600" y="1606926"/>
            <a:ext cx="1377122" cy="14293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 sz="1800" b="1">
                <a:solidFill>
                  <a:srgbClr val="000000"/>
                </a:solidFill>
                <a:latin typeface="Josefin Sans"/>
                <a:ea typeface="Josefin Sans"/>
                <a:cs typeface="Josefin Sans"/>
                <a:sym typeface="Josefin Sans"/>
              </a:rPr>
              <a:t>Workforce</a:t>
            </a:r>
            <a:endParaRPr sz="1800" b="1">
              <a:solidFill>
                <a:srgbClr val="000000"/>
              </a:solidFill>
              <a:latin typeface="Josefin Sans"/>
              <a:ea typeface="Josefin Sans"/>
              <a:cs typeface="Josefin Sans"/>
              <a:sym typeface="Josefin Sans"/>
            </a:endParaRPr>
          </a:p>
        </p:txBody>
      </p:sp>
      <p:sp>
        <p:nvSpPr>
          <p:cNvPr id="639" name="Google Shape;639;p54"/>
          <p:cNvSpPr txBox="1"/>
          <p:nvPr/>
        </p:nvSpPr>
        <p:spPr>
          <a:xfrm>
            <a:off x="1949163" y="1888450"/>
            <a:ext cx="1929600" cy="48480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b="0" i="0">
                <a:solidFill>
                  <a:srgbClr val="1F2328"/>
                </a:solidFill>
                <a:effectLst/>
                <a:latin typeface="Josefin Sans" pitchFamily="2" charset="0"/>
              </a:rPr>
              <a:t>48.8% in the labor market in New York</a:t>
            </a:r>
            <a:endParaRPr lang="en-US">
              <a:solidFill>
                <a:schemeClr val="dk1"/>
              </a:solidFill>
              <a:latin typeface="Josefin Sans" pitchFamily="2" charset="0"/>
              <a:ea typeface="Josefin Sans"/>
              <a:cs typeface="Josefin Sans"/>
              <a:sym typeface="Josefin Sans"/>
            </a:endParaRPr>
          </a:p>
        </p:txBody>
      </p:sp>
      <p:sp>
        <p:nvSpPr>
          <p:cNvPr id="631" name="Google Shape;631;p54"/>
          <p:cNvSpPr txBox="1"/>
          <p:nvPr/>
        </p:nvSpPr>
        <p:spPr>
          <a:xfrm>
            <a:off x="1949163" y="2510229"/>
            <a:ext cx="1173900" cy="215096"/>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 sz="1800" b="1">
                <a:solidFill>
                  <a:srgbClr val="000000"/>
                </a:solidFill>
                <a:latin typeface="Josefin Sans"/>
                <a:ea typeface="Josefin Sans"/>
                <a:cs typeface="Josefin Sans"/>
                <a:sym typeface="Josefin Sans"/>
              </a:rPr>
              <a:t>Income</a:t>
            </a:r>
            <a:endParaRPr sz="1800" b="1">
              <a:solidFill>
                <a:srgbClr val="000000"/>
              </a:solidFill>
              <a:latin typeface="Josefin Sans"/>
              <a:ea typeface="Josefin Sans"/>
              <a:cs typeface="Josefin Sans"/>
              <a:sym typeface="Josefin Sans"/>
            </a:endParaRPr>
          </a:p>
        </p:txBody>
      </p:sp>
      <p:sp>
        <p:nvSpPr>
          <p:cNvPr id="640" name="Google Shape;640;p54"/>
          <p:cNvSpPr txBox="1"/>
          <p:nvPr/>
        </p:nvSpPr>
        <p:spPr>
          <a:xfrm>
            <a:off x="1949163" y="2820063"/>
            <a:ext cx="2205150" cy="48480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a:solidFill>
                  <a:schemeClr val="dk1"/>
                </a:solidFill>
                <a:latin typeface="Josefin Sans"/>
                <a:ea typeface="Josefin Sans"/>
                <a:cs typeface="Josefin Sans"/>
                <a:sym typeface="Josefin Sans"/>
              </a:rPr>
              <a:t>88.2 cents for every dollar earned by their male counterpart</a:t>
            </a:r>
          </a:p>
        </p:txBody>
      </p:sp>
      <p:sp>
        <p:nvSpPr>
          <p:cNvPr id="641" name="Google Shape;641;p54"/>
          <p:cNvSpPr txBox="1"/>
          <p:nvPr/>
        </p:nvSpPr>
        <p:spPr>
          <a:xfrm>
            <a:off x="1949163" y="3889900"/>
            <a:ext cx="1929600" cy="48480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a:solidFill>
                  <a:schemeClr val="dk1"/>
                </a:solidFill>
                <a:latin typeface="Josefin Sans"/>
                <a:ea typeface="Josefin Sans"/>
                <a:cs typeface="Josefin Sans"/>
                <a:sym typeface="Josefin Sans"/>
              </a:rPr>
              <a:t>Earned only 67.8 cents for every dollar earned by men</a:t>
            </a:r>
          </a:p>
        </p:txBody>
      </p:sp>
      <p:sp>
        <p:nvSpPr>
          <p:cNvPr id="7" name="TextBox 6">
            <a:extLst>
              <a:ext uri="{FF2B5EF4-FFF2-40B4-BE49-F238E27FC236}">
                <a16:creationId xmlns:a16="http://schemas.microsoft.com/office/drawing/2014/main" id="{12816947-5FD6-C1F9-626F-775A9F20E88E}"/>
              </a:ext>
            </a:extLst>
          </p:cNvPr>
          <p:cNvSpPr txBox="1"/>
          <p:nvPr/>
        </p:nvSpPr>
        <p:spPr>
          <a:xfrm>
            <a:off x="111307" y="237206"/>
            <a:ext cx="5730948" cy="523220"/>
          </a:xfrm>
          <a:prstGeom prst="rect">
            <a:avLst/>
          </a:prstGeom>
          <a:noFill/>
        </p:spPr>
        <p:txBody>
          <a:bodyPr wrap="square" lIns="91440" tIns="45720" rIns="91440" bIns="45720" rtlCol="0" anchor="t">
            <a:spAutoFit/>
          </a:bodyPr>
          <a:lstStyle/>
          <a:p>
            <a:r>
              <a:rPr lang="en-US" sz="2800" b="1">
                <a:latin typeface="Josefin Sans"/>
              </a:rPr>
              <a:t>Minority Women</a:t>
            </a:r>
          </a:p>
        </p:txBody>
      </p:sp>
      <p:sp>
        <p:nvSpPr>
          <p:cNvPr id="11" name="TextBox 10">
            <a:extLst>
              <a:ext uri="{FF2B5EF4-FFF2-40B4-BE49-F238E27FC236}">
                <a16:creationId xmlns:a16="http://schemas.microsoft.com/office/drawing/2014/main" id="{70F67F3F-01AB-E072-9EA2-FC8A540EBDF4}"/>
              </a:ext>
            </a:extLst>
          </p:cNvPr>
          <p:cNvSpPr txBox="1"/>
          <p:nvPr/>
        </p:nvSpPr>
        <p:spPr>
          <a:xfrm>
            <a:off x="225789" y="1322735"/>
            <a:ext cx="1546065" cy="3108543"/>
          </a:xfrm>
          <a:prstGeom prst="rect">
            <a:avLst/>
          </a:prstGeom>
          <a:noFill/>
        </p:spPr>
        <p:txBody>
          <a:bodyPr wrap="square" lIns="91440" tIns="45720" rIns="91440" bIns="45720" rtlCol="0" anchor="t">
            <a:spAutoFit/>
          </a:bodyPr>
          <a:lstStyle/>
          <a:p>
            <a:r>
              <a:rPr lang="en-US" b="1" i="0">
                <a:solidFill>
                  <a:srgbClr val="1F2328"/>
                </a:solidFill>
                <a:effectLst/>
                <a:latin typeface="Josefin Sans"/>
              </a:rPr>
              <a:t>0.00637%</a:t>
            </a:r>
            <a:r>
              <a:rPr lang="en-US" b="0" i="0">
                <a:solidFill>
                  <a:srgbClr val="1F2328"/>
                </a:solidFill>
                <a:effectLst/>
                <a:latin typeface="Josefin Sans"/>
              </a:rPr>
              <a:t> of the total state awards was allocated to Minority/Women related </a:t>
            </a:r>
            <a:r>
              <a:rPr lang="en-US">
                <a:solidFill>
                  <a:srgbClr val="1F2328"/>
                </a:solidFill>
                <a:latin typeface="Josefin Sans"/>
              </a:rPr>
              <a:t>programs</a:t>
            </a:r>
            <a:endParaRPr lang="en-US" b="0" i="0">
              <a:solidFill>
                <a:srgbClr val="1F2328"/>
              </a:solidFill>
              <a:effectLst/>
              <a:latin typeface="Josefin Sans" pitchFamily="2" charset="0"/>
            </a:endParaRPr>
          </a:p>
          <a:p>
            <a:endParaRPr lang="en-US" b="1" i="0">
              <a:solidFill>
                <a:srgbClr val="1F2328"/>
              </a:solidFill>
              <a:effectLst/>
              <a:latin typeface="Josefin Sans" pitchFamily="2" charset="0"/>
            </a:endParaRPr>
          </a:p>
          <a:p>
            <a:r>
              <a:rPr lang="en-US" b="1">
                <a:solidFill>
                  <a:srgbClr val="1F2328"/>
                </a:solidFill>
                <a:latin typeface="Josefin Sans"/>
              </a:rPr>
              <a:t>There is enough</a:t>
            </a:r>
            <a:r>
              <a:rPr lang="en-US" b="1" i="0">
                <a:solidFill>
                  <a:srgbClr val="1F2328"/>
                </a:solidFill>
                <a:effectLst/>
                <a:latin typeface="Josefin Sans"/>
              </a:rPr>
              <a:t> evidence </a:t>
            </a:r>
            <a:r>
              <a:rPr lang="en-US" i="0">
                <a:solidFill>
                  <a:srgbClr val="1F2328"/>
                </a:solidFill>
                <a:effectLst/>
                <a:latin typeface="Josefin Sans"/>
              </a:rPr>
              <a:t>to support</a:t>
            </a:r>
            <a:r>
              <a:rPr lang="en-US">
                <a:solidFill>
                  <a:srgbClr val="1F2328"/>
                </a:solidFill>
                <a:latin typeface="Josefin Sans"/>
              </a:rPr>
              <a:t> these awards</a:t>
            </a:r>
            <a:r>
              <a:rPr lang="en-US" i="0">
                <a:solidFill>
                  <a:srgbClr val="1F2328"/>
                </a:solidFill>
                <a:effectLst/>
                <a:latin typeface="Josefin Sans"/>
              </a:rPr>
              <a:t> are below</a:t>
            </a:r>
            <a:r>
              <a:rPr lang="en-US">
                <a:solidFill>
                  <a:srgbClr val="1F2328"/>
                </a:solidFill>
                <a:latin typeface="Josefin Sans"/>
              </a:rPr>
              <a:t> the threshold</a:t>
            </a:r>
            <a:endParaRPr lang="en-US" i="0">
              <a:solidFill>
                <a:srgbClr val="1F2328"/>
              </a:solidFill>
              <a:effectLst/>
              <a:latin typeface="Josefin Sans" pitchFamily="2" charset="0"/>
            </a:endParaRPr>
          </a:p>
        </p:txBody>
      </p:sp>
      <p:cxnSp>
        <p:nvCxnSpPr>
          <p:cNvPr id="15" name="Straight Connector 14">
            <a:extLst>
              <a:ext uri="{FF2B5EF4-FFF2-40B4-BE49-F238E27FC236}">
                <a16:creationId xmlns:a16="http://schemas.microsoft.com/office/drawing/2014/main" id="{A7C01289-5A74-8C22-482B-31C6E232D413}"/>
              </a:ext>
            </a:extLst>
          </p:cNvPr>
          <p:cNvCxnSpPr>
            <a:cxnSpLocks/>
          </p:cNvCxnSpPr>
          <p:nvPr/>
        </p:nvCxnSpPr>
        <p:spPr>
          <a:xfrm>
            <a:off x="1892600" y="1179576"/>
            <a:ext cx="0" cy="3963924"/>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242246D-2A51-0C19-4A31-761C829D9360}"/>
              </a:ext>
            </a:extLst>
          </p:cNvPr>
          <p:cNvCxnSpPr/>
          <p:nvPr/>
        </p:nvCxnSpPr>
        <p:spPr>
          <a:xfrm>
            <a:off x="0" y="739895"/>
            <a:ext cx="3361765"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pic>
        <p:nvPicPr>
          <p:cNvPr id="2" name="Picture 1" descr="A map of the state of new york&#10;&#10;Description automatically generated">
            <a:extLst>
              <a:ext uri="{FF2B5EF4-FFF2-40B4-BE49-F238E27FC236}">
                <a16:creationId xmlns:a16="http://schemas.microsoft.com/office/drawing/2014/main" id="{C777DBB7-32F2-A40E-876F-2889155D58F0}"/>
              </a:ext>
            </a:extLst>
          </p:cNvPr>
          <p:cNvPicPr>
            <a:picLocks noChangeAspect="1"/>
          </p:cNvPicPr>
          <p:nvPr/>
        </p:nvPicPr>
        <p:blipFill>
          <a:blip r:embed="rId3"/>
          <a:stretch>
            <a:fillRect/>
          </a:stretch>
        </p:blipFill>
        <p:spPr>
          <a:xfrm>
            <a:off x="4430962" y="813206"/>
            <a:ext cx="4713038" cy="3717036"/>
          </a:xfrm>
          <a:prstGeom prst="rect">
            <a:avLst/>
          </a:prstGeom>
        </p:spPr>
      </p:pic>
      <p:cxnSp>
        <p:nvCxnSpPr>
          <p:cNvPr id="627" name="Google Shape;627;p54"/>
          <p:cNvCxnSpPr>
            <a:cxnSpLocks/>
            <a:stCxn id="628" idx="3"/>
          </p:cNvCxnSpPr>
          <p:nvPr/>
        </p:nvCxnSpPr>
        <p:spPr>
          <a:xfrm>
            <a:off x="3269722" y="1678391"/>
            <a:ext cx="3313958" cy="296713"/>
          </a:xfrm>
          <a:prstGeom prst="bentConnector3">
            <a:avLst>
              <a:gd name="adj1" fmla="val 50000"/>
            </a:avLst>
          </a:prstGeom>
          <a:noFill/>
          <a:ln w="9525" cap="flat" cmpd="sng">
            <a:solidFill>
              <a:schemeClr val="dk1"/>
            </a:solidFill>
            <a:prstDash val="solid"/>
            <a:round/>
            <a:headEnd type="diamond" w="med" len="med"/>
            <a:tailEnd type="none" w="med" len="med"/>
          </a:ln>
        </p:spPr>
      </p:cxnSp>
      <p:cxnSp>
        <p:nvCxnSpPr>
          <p:cNvPr id="630" name="Google Shape;630;p54"/>
          <p:cNvCxnSpPr>
            <a:cxnSpLocks/>
            <a:stCxn id="631" idx="3"/>
          </p:cNvCxnSpPr>
          <p:nvPr/>
        </p:nvCxnSpPr>
        <p:spPr>
          <a:xfrm>
            <a:off x="3123063" y="2617777"/>
            <a:ext cx="1866626" cy="152474"/>
          </a:xfrm>
          <a:prstGeom prst="bentConnector3">
            <a:avLst>
              <a:gd name="adj1" fmla="val 50000"/>
            </a:avLst>
          </a:prstGeom>
          <a:noFill/>
          <a:ln w="9525" cap="flat" cmpd="sng">
            <a:solidFill>
              <a:schemeClr val="dk1"/>
            </a:solidFill>
            <a:prstDash val="solid"/>
            <a:round/>
            <a:headEnd type="diamond" w="med" len="med"/>
            <a:tailEnd type="none" w="med" len="med"/>
          </a:ln>
        </p:spPr>
      </p:cxnSp>
      <p:cxnSp>
        <p:nvCxnSpPr>
          <p:cNvPr id="633" name="Google Shape;633;p54"/>
          <p:cNvCxnSpPr>
            <a:cxnSpLocks/>
            <a:stCxn id="634" idx="3"/>
          </p:cNvCxnSpPr>
          <p:nvPr/>
        </p:nvCxnSpPr>
        <p:spPr>
          <a:xfrm>
            <a:off x="3878762" y="3653149"/>
            <a:ext cx="3518734" cy="580523"/>
          </a:xfrm>
          <a:prstGeom prst="bentConnector3">
            <a:avLst>
              <a:gd name="adj1" fmla="val 50000"/>
            </a:avLst>
          </a:prstGeom>
          <a:noFill/>
          <a:ln w="9525" cap="flat" cmpd="sng">
            <a:solidFill>
              <a:schemeClr val="dk1"/>
            </a:solidFill>
            <a:prstDash val="solid"/>
            <a:round/>
            <a:headEnd type="diamond" w="med" len="med"/>
            <a:tailEnd type="none" w="med" len="med"/>
          </a:ln>
        </p:spPr>
      </p:cxnSp>
      <p:sp>
        <p:nvSpPr>
          <p:cNvPr id="636" name="Google Shape;636;p54"/>
          <p:cNvSpPr/>
          <p:nvPr/>
        </p:nvSpPr>
        <p:spPr>
          <a:xfrm>
            <a:off x="5468463" y="2564825"/>
            <a:ext cx="160500" cy="160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4"/>
          <p:cNvSpPr txBox="1"/>
          <p:nvPr/>
        </p:nvSpPr>
        <p:spPr>
          <a:xfrm>
            <a:off x="1949162" y="3581684"/>
            <a:ext cx="1929600" cy="14293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sz="1800" b="1">
                <a:solidFill>
                  <a:srgbClr val="000000"/>
                </a:solidFill>
                <a:latin typeface="Josefin Sans"/>
                <a:ea typeface="Josefin Sans"/>
                <a:cs typeface="Josefin Sans"/>
                <a:sym typeface="Josefin Sans"/>
              </a:rPr>
              <a:t>Active region</a:t>
            </a:r>
            <a:endParaRPr sz="1800" b="1">
              <a:solidFill>
                <a:srgbClr val="000000"/>
              </a:solidFill>
              <a:latin typeface="Josefin Sans"/>
              <a:ea typeface="Josefin Sans"/>
              <a:cs typeface="Josefin Sans"/>
              <a:sym typeface="Josefin Sans"/>
            </a:endParaRPr>
          </a:p>
        </p:txBody>
      </p:sp>
      <p:sp>
        <p:nvSpPr>
          <p:cNvPr id="628" name="Google Shape;628;p54"/>
          <p:cNvSpPr txBox="1"/>
          <p:nvPr/>
        </p:nvSpPr>
        <p:spPr>
          <a:xfrm>
            <a:off x="1892600" y="1606926"/>
            <a:ext cx="1377122" cy="14293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 sz="1800" b="1">
                <a:solidFill>
                  <a:srgbClr val="000000"/>
                </a:solidFill>
                <a:latin typeface="Josefin Sans"/>
                <a:ea typeface="Josefin Sans"/>
                <a:cs typeface="Josefin Sans"/>
                <a:sym typeface="Josefin Sans"/>
              </a:rPr>
              <a:t>Number</a:t>
            </a:r>
            <a:endParaRPr sz="1800" b="1">
              <a:solidFill>
                <a:srgbClr val="000000"/>
              </a:solidFill>
              <a:latin typeface="Josefin Sans"/>
              <a:ea typeface="Josefin Sans"/>
              <a:cs typeface="Josefin Sans"/>
              <a:sym typeface="Josefin Sans"/>
            </a:endParaRPr>
          </a:p>
        </p:txBody>
      </p:sp>
      <p:sp>
        <p:nvSpPr>
          <p:cNvPr id="639" name="Google Shape;639;p54"/>
          <p:cNvSpPr txBox="1"/>
          <p:nvPr/>
        </p:nvSpPr>
        <p:spPr>
          <a:xfrm>
            <a:off x="1949163" y="1888450"/>
            <a:ext cx="1929600" cy="48480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b="0" i="0">
                <a:solidFill>
                  <a:srgbClr val="1F2328"/>
                </a:solidFill>
                <a:effectLst/>
                <a:latin typeface="Josefin Sans" pitchFamily="2" charset="0"/>
              </a:rPr>
              <a:t>2.3 million small businesses</a:t>
            </a:r>
            <a:endParaRPr lang="en-US">
              <a:solidFill>
                <a:schemeClr val="dk1"/>
              </a:solidFill>
              <a:latin typeface="Josefin Sans" pitchFamily="2" charset="0"/>
              <a:ea typeface="Josefin Sans"/>
              <a:cs typeface="Josefin Sans"/>
              <a:sym typeface="Josefin Sans"/>
            </a:endParaRPr>
          </a:p>
        </p:txBody>
      </p:sp>
      <p:sp>
        <p:nvSpPr>
          <p:cNvPr id="631" name="Google Shape;631;p54"/>
          <p:cNvSpPr txBox="1"/>
          <p:nvPr/>
        </p:nvSpPr>
        <p:spPr>
          <a:xfrm>
            <a:off x="1949163" y="2510229"/>
            <a:ext cx="1173900" cy="215096"/>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 sz="1800" b="1">
                <a:latin typeface="Josefin Sans"/>
                <a:ea typeface="Josefin Sans"/>
                <a:cs typeface="Josefin Sans"/>
                <a:sym typeface="Josefin Sans"/>
              </a:rPr>
              <a:t>Labor </a:t>
            </a:r>
            <a:endParaRPr sz="1800" b="1">
              <a:solidFill>
                <a:srgbClr val="000000"/>
              </a:solidFill>
              <a:latin typeface="Josefin Sans"/>
              <a:ea typeface="Josefin Sans"/>
              <a:cs typeface="Josefin Sans"/>
              <a:sym typeface="Josefin Sans"/>
            </a:endParaRPr>
          </a:p>
        </p:txBody>
      </p:sp>
      <p:sp>
        <p:nvSpPr>
          <p:cNvPr id="640" name="Google Shape;640;p54"/>
          <p:cNvSpPr txBox="1"/>
          <p:nvPr/>
        </p:nvSpPr>
        <p:spPr>
          <a:xfrm>
            <a:off x="1949163" y="2820063"/>
            <a:ext cx="2205150" cy="484800"/>
          </a:xfrm>
          <a:prstGeom prst="rect">
            <a:avLst/>
          </a:prstGeom>
          <a:noFill/>
          <a:ln>
            <a:noFill/>
          </a:ln>
        </p:spPr>
        <p:txBody>
          <a:bodyPr spcFirstLastPara="1" wrap="square" lIns="91425" tIns="0" rIns="91425" bIns="91425" anchor="t" anchorCtr="0">
            <a:noAutofit/>
          </a:bodyPr>
          <a:lstStyle/>
          <a:p>
            <a:pPr marL="0" lvl="0" indent="0" algn="l" rtl="0">
              <a:spcBef>
                <a:spcPts val="0"/>
              </a:spcBef>
              <a:spcAft>
                <a:spcPts val="0"/>
              </a:spcAft>
              <a:buNone/>
            </a:pPr>
            <a:r>
              <a:rPr lang="en-US">
                <a:solidFill>
                  <a:schemeClr val="dk1"/>
                </a:solidFill>
                <a:latin typeface="Josefin Sans"/>
                <a:ea typeface="Josefin Sans"/>
                <a:cs typeface="Josefin Sans"/>
                <a:sym typeface="Josefin Sans"/>
              </a:rPr>
              <a:t>Small businesses employ 4.1 million people</a:t>
            </a:r>
          </a:p>
        </p:txBody>
      </p:sp>
      <p:sp>
        <p:nvSpPr>
          <p:cNvPr id="641" name="Google Shape;641;p54"/>
          <p:cNvSpPr txBox="1"/>
          <p:nvPr/>
        </p:nvSpPr>
        <p:spPr>
          <a:xfrm>
            <a:off x="1949162" y="3889900"/>
            <a:ext cx="2399547" cy="550924"/>
          </a:xfrm>
          <a:prstGeom prst="rect">
            <a:avLst/>
          </a:prstGeom>
          <a:noFill/>
          <a:ln>
            <a:noFill/>
          </a:ln>
        </p:spPr>
        <p:txBody>
          <a:bodyPr spcFirstLastPara="1" wrap="square" lIns="91425" tIns="0" rIns="91425" bIns="91425" anchor="t" anchorCtr="0">
            <a:noAutofit/>
          </a:bodyPr>
          <a:lstStyle/>
          <a:p>
            <a:r>
              <a:rPr lang="en-US">
                <a:solidFill>
                  <a:schemeClr val="dk1"/>
                </a:solidFill>
                <a:latin typeface="Josefin Sans"/>
                <a:ea typeface="Josefin Sans"/>
                <a:cs typeface="Josefin Sans"/>
                <a:sym typeface="Josefin Sans"/>
              </a:rPr>
              <a:t>Most of the funds are allocated in the Southwest region of New York</a:t>
            </a:r>
          </a:p>
        </p:txBody>
      </p:sp>
      <p:sp>
        <p:nvSpPr>
          <p:cNvPr id="7" name="TextBox 6">
            <a:extLst>
              <a:ext uri="{FF2B5EF4-FFF2-40B4-BE49-F238E27FC236}">
                <a16:creationId xmlns:a16="http://schemas.microsoft.com/office/drawing/2014/main" id="{12816947-5FD6-C1F9-626F-775A9F20E88E}"/>
              </a:ext>
            </a:extLst>
          </p:cNvPr>
          <p:cNvSpPr txBox="1"/>
          <p:nvPr/>
        </p:nvSpPr>
        <p:spPr>
          <a:xfrm>
            <a:off x="183049" y="177398"/>
            <a:ext cx="5730948" cy="523220"/>
          </a:xfrm>
          <a:prstGeom prst="rect">
            <a:avLst/>
          </a:prstGeom>
          <a:noFill/>
        </p:spPr>
        <p:txBody>
          <a:bodyPr wrap="square" lIns="91440" tIns="45720" rIns="91440" bIns="45720" rtlCol="0" anchor="t">
            <a:spAutoFit/>
          </a:bodyPr>
          <a:lstStyle/>
          <a:p>
            <a:r>
              <a:rPr lang="en-US" sz="2800" b="1">
                <a:latin typeface="Josefin Sans"/>
              </a:rPr>
              <a:t>Small Business</a:t>
            </a:r>
          </a:p>
        </p:txBody>
      </p:sp>
      <p:sp>
        <p:nvSpPr>
          <p:cNvPr id="11" name="TextBox 10">
            <a:extLst>
              <a:ext uri="{FF2B5EF4-FFF2-40B4-BE49-F238E27FC236}">
                <a16:creationId xmlns:a16="http://schemas.microsoft.com/office/drawing/2014/main" id="{70F67F3F-01AB-E072-9EA2-FC8A540EBDF4}"/>
              </a:ext>
            </a:extLst>
          </p:cNvPr>
          <p:cNvSpPr txBox="1"/>
          <p:nvPr/>
        </p:nvSpPr>
        <p:spPr>
          <a:xfrm>
            <a:off x="202182" y="1729715"/>
            <a:ext cx="1546065" cy="2677656"/>
          </a:xfrm>
          <a:prstGeom prst="rect">
            <a:avLst/>
          </a:prstGeom>
          <a:noFill/>
        </p:spPr>
        <p:txBody>
          <a:bodyPr wrap="square" lIns="91440" tIns="45720" rIns="91440" bIns="45720" rtlCol="0" anchor="t">
            <a:spAutoFit/>
          </a:bodyPr>
          <a:lstStyle/>
          <a:p>
            <a:r>
              <a:rPr lang="en-US" b="1" i="0">
                <a:solidFill>
                  <a:srgbClr val="1F2328"/>
                </a:solidFill>
                <a:effectLst/>
                <a:latin typeface="Josefin Sans" pitchFamily="2" charset="0"/>
              </a:rPr>
              <a:t>8.9%</a:t>
            </a:r>
            <a:r>
              <a:rPr lang="en-US" b="0" i="0">
                <a:solidFill>
                  <a:srgbClr val="1F2328"/>
                </a:solidFill>
                <a:effectLst/>
                <a:latin typeface="Josefin Sans" pitchFamily="2" charset="0"/>
              </a:rPr>
              <a:t> of the total state awards was allocated to</a:t>
            </a:r>
          </a:p>
          <a:p>
            <a:r>
              <a:rPr lang="en-US">
                <a:solidFill>
                  <a:srgbClr val="1F2328"/>
                </a:solidFill>
                <a:latin typeface="Josefin Sans" pitchFamily="2" charset="0"/>
              </a:rPr>
              <a:t>s</a:t>
            </a:r>
            <a:r>
              <a:rPr lang="en-US" b="0" i="0">
                <a:solidFill>
                  <a:srgbClr val="1F2328"/>
                </a:solidFill>
                <a:effectLst/>
                <a:latin typeface="Josefin Sans" pitchFamily="2" charset="0"/>
              </a:rPr>
              <a:t>mall businesses </a:t>
            </a:r>
          </a:p>
          <a:p>
            <a:endParaRPr lang="en-US">
              <a:solidFill>
                <a:srgbClr val="1F2328"/>
              </a:solidFill>
              <a:latin typeface="Josefin Sans" pitchFamily="2" charset="0"/>
            </a:endParaRPr>
          </a:p>
          <a:p>
            <a:r>
              <a:rPr lang="en-US" b="1">
                <a:solidFill>
                  <a:srgbClr val="1F2328"/>
                </a:solidFill>
                <a:latin typeface="Josefin Sans"/>
              </a:rPr>
              <a:t>Not enough evidence</a:t>
            </a:r>
            <a:r>
              <a:rPr lang="en-US">
                <a:solidFill>
                  <a:srgbClr val="1F2328"/>
                </a:solidFill>
                <a:latin typeface="Josefin Sans"/>
              </a:rPr>
              <a:t> to suggest that funding for small businesses  is significantly low</a:t>
            </a:r>
          </a:p>
        </p:txBody>
      </p:sp>
      <p:cxnSp>
        <p:nvCxnSpPr>
          <p:cNvPr id="15" name="Straight Connector 14">
            <a:extLst>
              <a:ext uri="{FF2B5EF4-FFF2-40B4-BE49-F238E27FC236}">
                <a16:creationId xmlns:a16="http://schemas.microsoft.com/office/drawing/2014/main" id="{A7C01289-5A74-8C22-482B-31C6E232D413}"/>
              </a:ext>
            </a:extLst>
          </p:cNvPr>
          <p:cNvCxnSpPr>
            <a:cxnSpLocks/>
          </p:cNvCxnSpPr>
          <p:nvPr/>
        </p:nvCxnSpPr>
        <p:spPr>
          <a:xfrm>
            <a:off x="1892600" y="1106424"/>
            <a:ext cx="0" cy="4037076"/>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11EA1BC-3CC1-BD07-E229-5BEC4F1344F3}"/>
              </a:ext>
            </a:extLst>
          </p:cNvPr>
          <p:cNvCxnSpPr/>
          <p:nvPr/>
        </p:nvCxnSpPr>
        <p:spPr>
          <a:xfrm>
            <a:off x="0" y="739895"/>
            <a:ext cx="336176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2257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1" name="Google Shape;651;p55"/>
          <p:cNvSpPr txBox="1">
            <a:spLocks noGrp="1"/>
          </p:cNvSpPr>
          <p:nvPr>
            <p:ph type="subTitle" idx="1"/>
          </p:nvPr>
        </p:nvSpPr>
        <p:spPr>
          <a:xfrm>
            <a:off x="1263490" y="1855818"/>
            <a:ext cx="1600200" cy="12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1F2328"/>
                </a:solidFill>
                <a:latin typeface="-apple-system"/>
              </a:rPr>
              <a:t>P</a:t>
            </a:r>
            <a:r>
              <a:rPr lang="en-US" sz="1400" b="0" i="0">
                <a:solidFill>
                  <a:srgbClr val="1F2328"/>
                </a:solidFill>
                <a:effectLst/>
                <a:latin typeface="-apple-system"/>
              </a:rPr>
              <a:t>ublic awards are not evenly spread among industries, regions, and programs</a:t>
            </a:r>
            <a:endParaRPr/>
          </a:p>
        </p:txBody>
      </p:sp>
      <p:sp>
        <p:nvSpPr>
          <p:cNvPr id="652" name="Google Shape;652;p55"/>
          <p:cNvSpPr txBox="1">
            <a:spLocks noGrp="1"/>
          </p:cNvSpPr>
          <p:nvPr>
            <p:ph type="subTitle" idx="2"/>
          </p:nvPr>
        </p:nvSpPr>
        <p:spPr>
          <a:xfrm>
            <a:off x="3752888" y="1855818"/>
            <a:ext cx="1600200" cy="12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rgbClr val="1F2328"/>
                </a:solidFill>
                <a:latin typeface="-apple-system"/>
              </a:rPr>
              <a:t>F</a:t>
            </a:r>
            <a:r>
              <a:rPr lang="en-US" sz="1400" b="0" i="0">
                <a:solidFill>
                  <a:srgbClr val="1F2328"/>
                </a:solidFill>
                <a:effectLst/>
                <a:latin typeface="-apple-system"/>
              </a:rPr>
              <a:t>urther analysis into the allocation strategies in New York to promote </a:t>
            </a:r>
            <a:r>
              <a:rPr lang="en-US" sz="1400" i="0">
                <a:solidFill>
                  <a:srgbClr val="1F2328"/>
                </a:solidFill>
                <a:effectLst/>
                <a:latin typeface="-apple-system"/>
              </a:rPr>
              <a:t>economic diversity</a:t>
            </a:r>
            <a:endParaRPr/>
          </a:p>
        </p:txBody>
      </p:sp>
      <p:sp>
        <p:nvSpPr>
          <p:cNvPr id="657" name="Google Shape;657;p55"/>
          <p:cNvSpPr txBox="1">
            <a:spLocks noGrp="1"/>
          </p:cNvSpPr>
          <p:nvPr>
            <p:ph type="subTitle" idx="3"/>
          </p:nvPr>
        </p:nvSpPr>
        <p:spPr>
          <a:xfrm>
            <a:off x="6235576" y="1855818"/>
            <a:ext cx="2603619" cy="1431864"/>
          </a:xfrm>
          <a:prstGeom prst="rect">
            <a:avLst/>
          </a:prstGeom>
        </p:spPr>
        <p:txBody>
          <a:bodyPr spcFirstLastPara="1" wrap="square" lIns="91425" tIns="91425" rIns="91425" bIns="91425" anchor="t" anchorCtr="0">
            <a:noAutofit/>
          </a:bodyPr>
          <a:lstStyle/>
          <a:p>
            <a:pPr marL="0" indent="0"/>
            <a:r>
              <a:rPr lang="en-US">
                <a:solidFill>
                  <a:srgbClr val="1F2328"/>
                </a:solidFill>
                <a:latin typeface="-apple-system"/>
              </a:rPr>
              <a:t>M</a:t>
            </a:r>
            <a:r>
              <a:rPr lang="en-US" sz="1400" b="0" i="0">
                <a:solidFill>
                  <a:srgbClr val="1F2328"/>
                </a:solidFill>
                <a:effectLst/>
                <a:latin typeface="-apple-system"/>
              </a:rPr>
              <a:t>easure the job creation impact of funded programs by race and sex, will help the state prioritize sectors that are not</a:t>
            </a:r>
            <a:r>
              <a:rPr lang="en-US">
                <a:solidFill>
                  <a:srgbClr val="1F2328"/>
                </a:solidFill>
                <a:latin typeface="-apple-system"/>
              </a:rPr>
              <a:t> equally represented now</a:t>
            </a:r>
            <a:endParaRPr/>
          </a:p>
        </p:txBody>
      </p:sp>
      <p:sp>
        <p:nvSpPr>
          <p:cNvPr id="650" name="Google Shape;650;p55"/>
          <p:cNvSpPr txBox="1">
            <a:spLocks noGrp="1"/>
          </p:cNvSpPr>
          <p:nvPr>
            <p:ph type="title"/>
          </p:nvPr>
        </p:nvSpPr>
        <p:spPr>
          <a:xfrm>
            <a:off x="7" y="235640"/>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Conclusion - Recommendations</a:t>
            </a:r>
            <a:endParaRPr lang="en-US" sz="2800"/>
          </a:p>
        </p:txBody>
      </p:sp>
      <p:cxnSp>
        <p:nvCxnSpPr>
          <p:cNvPr id="659" name="Google Shape;659;p55">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grpSp>
        <p:nvGrpSpPr>
          <p:cNvPr id="668" name="Google Shape;668;p55"/>
          <p:cNvGrpSpPr/>
          <p:nvPr/>
        </p:nvGrpSpPr>
        <p:grpSpPr>
          <a:xfrm>
            <a:off x="5482668" y="1983917"/>
            <a:ext cx="382758" cy="356595"/>
            <a:chOff x="2185128" y="2427549"/>
            <a:chExt cx="382758" cy="356595"/>
          </a:xfrm>
        </p:grpSpPr>
        <p:sp>
          <p:nvSpPr>
            <p:cNvPr id="669" name="Google Shape;669;p5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55"/>
          <p:cNvGrpSpPr/>
          <p:nvPr/>
        </p:nvGrpSpPr>
        <p:grpSpPr>
          <a:xfrm>
            <a:off x="586375" y="1966613"/>
            <a:ext cx="267574" cy="329415"/>
            <a:chOff x="3584201" y="4294996"/>
            <a:chExt cx="267574" cy="329415"/>
          </a:xfrm>
        </p:grpSpPr>
        <p:sp>
          <p:nvSpPr>
            <p:cNvPr id="674" name="Google Shape;674;p5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8" name="Google Shape;678;p55"/>
          <p:cNvCxnSpPr/>
          <p:nvPr/>
        </p:nvCxnSpPr>
        <p:spPr>
          <a:xfrm>
            <a:off x="1112690" y="1933218"/>
            <a:ext cx="0" cy="962700"/>
          </a:xfrm>
          <a:prstGeom prst="straightConnector1">
            <a:avLst/>
          </a:prstGeom>
          <a:noFill/>
          <a:ln w="76200" cap="flat" cmpd="sng">
            <a:solidFill>
              <a:schemeClr val="accent1"/>
            </a:solidFill>
            <a:prstDash val="solid"/>
            <a:round/>
            <a:headEnd type="none" w="med" len="med"/>
            <a:tailEnd type="none" w="med" len="med"/>
          </a:ln>
        </p:spPr>
      </p:cxnSp>
      <p:cxnSp>
        <p:nvCxnSpPr>
          <p:cNvPr id="679" name="Google Shape;679;p55"/>
          <p:cNvCxnSpPr/>
          <p:nvPr/>
        </p:nvCxnSpPr>
        <p:spPr>
          <a:xfrm>
            <a:off x="3566878" y="1933218"/>
            <a:ext cx="0" cy="962700"/>
          </a:xfrm>
          <a:prstGeom prst="straightConnector1">
            <a:avLst/>
          </a:prstGeom>
          <a:noFill/>
          <a:ln w="76200" cap="flat" cmpd="sng">
            <a:solidFill>
              <a:schemeClr val="accent1"/>
            </a:solidFill>
            <a:prstDash val="solid"/>
            <a:round/>
            <a:headEnd type="none" w="med" len="med"/>
            <a:tailEnd type="none" w="med" len="med"/>
          </a:ln>
        </p:spPr>
      </p:cxnSp>
      <p:cxnSp>
        <p:nvCxnSpPr>
          <p:cNvPr id="680" name="Google Shape;680;p55"/>
          <p:cNvCxnSpPr/>
          <p:nvPr/>
        </p:nvCxnSpPr>
        <p:spPr>
          <a:xfrm>
            <a:off x="6030203" y="1933218"/>
            <a:ext cx="0" cy="962700"/>
          </a:xfrm>
          <a:prstGeom prst="straightConnector1">
            <a:avLst/>
          </a:prstGeom>
          <a:noFill/>
          <a:ln w="76200" cap="flat" cmpd="sng">
            <a:solidFill>
              <a:schemeClr val="accent1"/>
            </a:solidFill>
            <a:prstDash val="solid"/>
            <a:round/>
            <a:headEnd type="none" w="med" len="med"/>
            <a:tailEnd type="none" w="med" len="med"/>
          </a:ln>
        </p:spPr>
      </p:cxnSp>
      <p:cxnSp>
        <p:nvCxnSpPr>
          <p:cNvPr id="2" name="Straight Connector 1">
            <a:extLst>
              <a:ext uri="{FF2B5EF4-FFF2-40B4-BE49-F238E27FC236}">
                <a16:creationId xmlns:a16="http://schemas.microsoft.com/office/drawing/2014/main" id="{CA1C25EA-FDB3-AC41-F23A-685392D2F0AE}"/>
              </a:ext>
            </a:extLst>
          </p:cNvPr>
          <p:cNvCxnSpPr>
            <a:cxnSpLocks/>
          </p:cNvCxnSpPr>
          <p:nvPr/>
        </p:nvCxnSpPr>
        <p:spPr>
          <a:xfrm>
            <a:off x="0" y="739895"/>
            <a:ext cx="555040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 name="Google Shape;13793;p100">
            <a:extLst>
              <a:ext uri="{FF2B5EF4-FFF2-40B4-BE49-F238E27FC236}">
                <a16:creationId xmlns:a16="http://schemas.microsoft.com/office/drawing/2014/main" id="{8295D226-E26D-0D6E-BF4F-369C6AAE7E21}"/>
              </a:ext>
            </a:extLst>
          </p:cNvPr>
          <p:cNvGrpSpPr/>
          <p:nvPr/>
        </p:nvGrpSpPr>
        <p:grpSpPr>
          <a:xfrm>
            <a:off x="2982575" y="1990374"/>
            <a:ext cx="344878" cy="343573"/>
            <a:chOff x="4195399" y="1970604"/>
            <a:chExt cx="344878" cy="343573"/>
          </a:xfrm>
          <a:solidFill>
            <a:schemeClr val="accent1"/>
          </a:solidFill>
        </p:grpSpPr>
        <p:sp>
          <p:nvSpPr>
            <p:cNvPr id="14" name="Google Shape;13794;p100">
              <a:extLst>
                <a:ext uri="{FF2B5EF4-FFF2-40B4-BE49-F238E27FC236}">
                  <a16:creationId xmlns:a16="http://schemas.microsoft.com/office/drawing/2014/main" id="{0C84B404-3995-DEA5-F4F0-2B1602F20608}"/>
                </a:ext>
              </a:extLst>
            </p:cNvPr>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795;p100">
              <a:extLst>
                <a:ext uri="{FF2B5EF4-FFF2-40B4-BE49-F238E27FC236}">
                  <a16:creationId xmlns:a16="http://schemas.microsoft.com/office/drawing/2014/main" id="{9C757B1F-04D8-EF13-16A0-BED8F0DF3E7E}"/>
                </a:ext>
              </a:extLst>
            </p:cNvPr>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796;p100">
              <a:extLst>
                <a:ext uri="{FF2B5EF4-FFF2-40B4-BE49-F238E27FC236}">
                  <a16:creationId xmlns:a16="http://schemas.microsoft.com/office/drawing/2014/main" id="{7DCE4DE4-1C4A-CCD2-4B16-E7D3FBEF0AFB}"/>
                </a:ext>
              </a:extLst>
            </p:cNvPr>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797;p100">
              <a:extLst>
                <a:ext uri="{FF2B5EF4-FFF2-40B4-BE49-F238E27FC236}">
                  <a16:creationId xmlns:a16="http://schemas.microsoft.com/office/drawing/2014/main" id="{4E6AA41B-664B-131E-D9B3-2F3A7A9C852A}"/>
                </a:ext>
              </a:extLst>
            </p:cNvPr>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9"/>
          <p:cNvSpPr txBox="1">
            <a:spLocks noGrp="1"/>
          </p:cNvSpPr>
          <p:nvPr>
            <p:ph type="title"/>
          </p:nvPr>
        </p:nvSpPr>
        <p:spPr>
          <a:xfrm>
            <a:off x="5316394" y="1127004"/>
            <a:ext cx="2810100" cy="18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Thank you!</a:t>
            </a:r>
            <a:br>
              <a:rPr lang="en" sz="4000"/>
            </a:br>
            <a:r>
              <a:rPr lang="en" sz="2400"/>
              <a:t>Questions?</a:t>
            </a:r>
            <a:endParaRPr sz="4000"/>
          </a:p>
        </p:txBody>
      </p:sp>
      <p:sp>
        <p:nvSpPr>
          <p:cNvPr id="408" name="Google Shape;408;p49"/>
          <p:cNvSpPr txBox="1">
            <a:spLocks noGrp="1"/>
          </p:cNvSpPr>
          <p:nvPr>
            <p:ph type="subTitle" idx="1"/>
          </p:nvPr>
        </p:nvSpPr>
        <p:spPr>
          <a:xfrm>
            <a:off x="5356203" y="2190971"/>
            <a:ext cx="2318700" cy="594938"/>
          </a:xfrm>
          <a:prstGeom prst="rect">
            <a:avLst/>
          </a:prstGeom>
        </p:spPr>
        <p:txBody>
          <a:bodyPr spcFirstLastPara="1" wrap="square" lIns="91425" tIns="91425" rIns="91425" bIns="0" anchor="t" anchorCtr="0">
            <a:noAutofit/>
          </a:bodyPr>
          <a:lstStyle/>
          <a:p>
            <a:pPr marL="0" lvl="0" indent="0" algn="l" rtl="0">
              <a:spcBef>
                <a:spcPts val="0"/>
              </a:spcBef>
              <a:spcAft>
                <a:spcPts val="0"/>
              </a:spcAft>
              <a:buNone/>
            </a:pPr>
            <a:r>
              <a:rPr lang="en" sz="1800"/>
              <a:t>Data Noobs</a:t>
            </a:r>
          </a:p>
        </p:txBody>
      </p:sp>
      <p:pic>
        <p:nvPicPr>
          <p:cNvPr id="3" name="Picture 2" descr="A blue and orange logo&#10;&#10;Description automatically generated">
            <a:extLst>
              <a:ext uri="{FF2B5EF4-FFF2-40B4-BE49-F238E27FC236}">
                <a16:creationId xmlns:a16="http://schemas.microsoft.com/office/drawing/2014/main" id="{E8E674D5-FF0F-E40E-8B7A-024AABF186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44890" y="4023497"/>
            <a:ext cx="1340628" cy="440592"/>
          </a:xfrm>
          <a:prstGeom prst="rect">
            <a:avLst/>
          </a:prstGeom>
        </p:spPr>
      </p:pic>
      <p:pic>
        <p:nvPicPr>
          <p:cNvPr id="7" name="Picture 6" descr="A plane flying over a group of tall buildings&#10;&#10;Description automatically generated">
            <a:extLst>
              <a:ext uri="{FF2B5EF4-FFF2-40B4-BE49-F238E27FC236}">
                <a16:creationId xmlns:a16="http://schemas.microsoft.com/office/drawing/2014/main" id="{6F5608CF-5D4B-A099-A7FA-158E1A98903C}"/>
              </a:ext>
            </a:extLst>
          </p:cNvPr>
          <p:cNvPicPr>
            <a:picLocks noChangeAspect="1"/>
          </p:cNvPicPr>
          <p:nvPr/>
        </p:nvPicPr>
        <p:blipFill>
          <a:blip r:embed="rId4"/>
          <a:stretch>
            <a:fillRect/>
          </a:stretch>
        </p:blipFill>
        <p:spPr>
          <a:xfrm>
            <a:off x="-79148" y="1"/>
            <a:ext cx="4800600" cy="5143499"/>
          </a:xfrm>
          <a:prstGeom prst="rect">
            <a:avLst/>
          </a:prstGeom>
        </p:spPr>
      </p:pic>
      <p:pic>
        <p:nvPicPr>
          <p:cNvPr id="15" name="Picture 14" descr="A blue text on a black background&#10;&#10;Description automatically generated">
            <a:extLst>
              <a:ext uri="{FF2B5EF4-FFF2-40B4-BE49-F238E27FC236}">
                <a16:creationId xmlns:a16="http://schemas.microsoft.com/office/drawing/2014/main" id="{69918B27-5D09-D97D-8E25-A4C3FA36EE8E}"/>
              </a:ext>
            </a:extLst>
          </p:cNvPr>
          <p:cNvPicPr>
            <a:picLocks noChangeAspect="1"/>
          </p:cNvPicPr>
          <p:nvPr/>
        </p:nvPicPr>
        <p:blipFill>
          <a:blip r:embed="rId5"/>
          <a:stretch>
            <a:fillRect/>
          </a:stretch>
        </p:blipFill>
        <p:spPr>
          <a:xfrm>
            <a:off x="6629809" y="3920467"/>
            <a:ext cx="2090189" cy="64665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236"/>
        <p:cNvGrpSpPr/>
        <p:nvPr/>
      </p:nvGrpSpPr>
      <p:grpSpPr>
        <a:xfrm>
          <a:off x="0" y="0"/>
          <a:ext cx="0" cy="0"/>
          <a:chOff x="0" y="0"/>
          <a:chExt cx="0" cy="0"/>
        </a:xfrm>
      </p:grpSpPr>
      <p:pic>
        <p:nvPicPr>
          <p:cNvPr id="12" name="Picture 11" descr="Low angle view of tall buildings&#10;&#10;Description automatically generated">
            <a:extLst>
              <a:ext uri="{FF2B5EF4-FFF2-40B4-BE49-F238E27FC236}">
                <a16:creationId xmlns:a16="http://schemas.microsoft.com/office/drawing/2014/main" id="{A6A88B79-378D-3352-92EC-9CD29853A4E9}"/>
              </a:ext>
            </a:extLst>
          </p:cNvPr>
          <p:cNvPicPr>
            <a:picLocks noChangeAspect="1"/>
          </p:cNvPicPr>
          <p:nvPr/>
        </p:nvPicPr>
        <p:blipFill>
          <a:blip r:embed="rId3"/>
          <a:stretch>
            <a:fillRect/>
          </a:stretch>
        </p:blipFill>
        <p:spPr>
          <a:xfrm>
            <a:off x="0" y="0"/>
            <a:ext cx="9144000" cy="6096000"/>
          </a:xfrm>
          <a:prstGeom prst="rect">
            <a:avLst/>
          </a:prstGeom>
        </p:spPr>
      </p:pic>
      <p:sp>
        <p:nvSpPr>
          <p:cNvPr id="13" name="Rectangle 12">
            <a:extLst>
              <a:ext uri="{FF2B5EF4-FFF2-40B4-BE49-F238E27FC236}">
                <a16:creationId xmlns:a16="http://schemas.microsoft.com/office/drawing/2014/main" id="{598AD54A-32CF-EC15-832A-A6E6FCB80C6F}"/>
              </a:ext>
            </a:extLst>
          </p:cNvPr>
          <p:cNvSpPr/>
          <p:nvPr/>
        </p:nvSpPr>
        <p:spPr>
          <a:xfrm>
            <a:off x="0" y="622975"/>
            <a:ext cx="6775705" cy="3931832"/>
          </a:xfrm>
          <a:prstGeom prst="rect">
            <a:avLst/>
          </a:prstGeom>
          <a:solidFill>
            <a:schemeClr val="tx2">
              <a:lumMod val="20000"/>
              <a:lumOff val="80000"/>
              <a:alpha val="63462"/>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3" name="Google Shape;1243;p71"/>
          <p:cNvSpPr txBox="1">
            <a:spLocks noGrp="1"/>
          </p:cNvSpPr>
          <p:nvPr>
            <p:ph type="title"/>
          </p:nvPr>
        </p:nvSpPr>
        <p:spPr>
          <a:xfrm>
            <a:off x="-2164244" y="619359"/>
            <a:ext cx="620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a:t>Roadmap</a:t>
            </a:r>
          </a:p>
        </p:txBody>
      </p:sp>
      <p:sp>
        <p:nvSpPr>
          <p:cNvPr id="1250" name="Google Shape;1250;p71"/>
          <p:cNvSpPr/>
          <p:nvPr/>
        </p:nvSpPr>
        <p:spPr>
          <a:xfrm flipH="1">
            <a:off x="5223967" y="2764081"/>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1"/>
          <p:cNvSpPr/>
          <p:nvPr/>
        </p:nvSpPr>
        <p:spPr>
          <a:xfrm>
            <a:off x="4032917" y="2887068"/>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1"/>
          <p:cNvSpPr/>
          <p:nvPr/>
        </p:nvSpPr>
        <p:spPr>
          <a:xfrm flipH="1">
            <a:off x="5922067" y="1666981"/>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1"/>
          <p:cNvSpPr/>
          <p:nvPr/>
        </p:nvSpPr>
        <p:spPr>
          <a:xfrm flipH="1">
            <a:off x="4673952" y="2957081"/>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1"/>
          <p:cNvSpPr/>
          <p:nvPr/>
        </p:nvSpPr>
        <p:spPr>
          <a:xfrm flipH="1">
            <a:off x="5223967" y="2434056"/>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1"/>
          <p:cNvSpPr/>
          <p:nvPr/>
        </p:nvSpPr>
        <p:spPr>
          <a:xfrm flipH="1">
            <a:off x="5223967" y="2311884"/>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1"/>
          <p:cNvSpPr/>
          <p:nvPr/>
        </p:nvSpPr>
        <p:spPr>
          <a:xfrm flipH="1">
            <a:off x="3963903" y="3599509"/>
            <a:ext cx="123000" cy="123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6" name="Google Shape;1266;p71"/>
          <p:cNvCxnSpPr>
            <a:cxnSpLocks/>
          </p:cNvCxnSpPr>
          <p:nvPr/>
        </p:nvCxnSpPr>
        <p:spPr>
          <a:xfrm rot="5400000">
            <a:off x="3455008" y="2064036"/>
            <a:ext cx="61500" cy="1252500"/>
          </a:xfrm>
          <a:prstGeom prst="bentConnector4">
            <a:avLst>
              <a:gd name="adj1" fmla="val 97755"/>
              <a:gd name="adj2" fmla="val 110556"/>
            </a:avLst>
          </a:prstGeom>
          <a:noFill/>
          <a:ln w="19050" cap="flat" cmpd="sng">
            <a:solidFill>
              <a:schemeClr val="accent1"/>
            </a:solidFill>
            <a:prstDash val="solid"/>
            <a:round/>
            <a:headEnd type="none" w="med" len="med"/>
            <a:tailEnd type="none" w="med" len="med"/>
          </a:ln>
        </p:spPr>
      </p:cxnSp>
      <p:grpSp>
        <p:nvGrpSpPr>
          <p:cNvPr id="17" name="Group 16">
            <a:extLst>
              <a:ext uri="{FF2B5EF4-FFF2-40B4-BE49-F238E27FC236}">
                <a16:creationId xmlns:a16="http://schemas.microsoft.com/office/drawing/2014/main" id="{88D470E7-6A81-84B4-4911-05B0FD29F1EA}"/>
              </a:ext>
            </a:extLst>
          </p:cNvPr>
          <p:cNvGrpSpPr/>
          <p:nvPr/>
        </p:nvGrpSpPr>
        <p:grpSpPr>
          <a:xfrm>
            <a:off x="834900" y="886966"/>
            <a:ext cx="5337296" cy="3329394"/>
            <a:chOff x="818896" y="1373591"/>
            <a:chExt cx="4882199" cy="2842777"/>
          </a:xfrm>
        </p:grpSpPr>
        <p:cxnSp>
          <p:nvCxnSpPr>
            <p:cNvPr id="1240" name="Google Shape;1240;p71"/>
            <p:cNvCxnSpPr>
              <a:cxnSpLocks/>
              <a:stCxn id="1241" idx="1"/>
            </p:cNvCxnSpPr>
            <p:nvPr/>
          </p:nvCxnSpPr>
          <p:spPr>
            <a:xfrm rot="10800000">
              <a:off x="3807495" y="2312024"/>
              <a:ext cx="433800" cy="56100"/>
            </a:xfrm>
            <a:prstGeom prst="bentConnector4">
              <a:avLst>
                <a:gd name="adj1" fmla="val 42927"/>
                <a:gd name="adj2" fmla="val 524716"/>
              </a:avLst>
            </a:prstGeom>
            <a:noFill/>
            <a:ln w="9525" cap="flat" cmpd="sng">
              <a:solidFill>
                <a:srgbClr val="000000"/>
              </a:solidFill>
              <a:prstDash val="solid"/>
              <a:round/>
              <a:headEnd type="diamond" w="med" len="med"/>
              <a:tailEnd type="none" w="med" len="med"/>
            </a:ln>
          </p:spPr>
        </p:cxnSp>
        <p:cxnSp>
          <p:nvCxnSpPr>
            <p:cNvPr id="1248" name="Google Shape;1248;p71"/>
            <p:cNvCxnSpPr>
              <a:cxnSpLocks/>
            </p:cNvCxnSpPr>
            <p:nvPr/>
          </p:nvCxnSpPr>
          <p:spPr>
            <a:xfrm flipH="1">
              <a:off x="1216212" y="2948568"/>
              <a:ext cx="1338600" cy="1267800"/>
            </a:xfrm>
            <a:prstGeom prst="bentConnector3">
              <a:avLst>
                <a:gd name="adj1" fmla="val 528"/>
              </a:avLst>
            </a:prstGeom>
            <a:noFill/>
            <a:ln w="19050" cap="flat" cmpd="sng">
              <a:solidFill>
                <a:schemeClr val="accent1"/>
              </a:solidFill>
              <a:prstDash val="solid"/>
              <a:round/>
              <a:headEnd type="none" w="med" len="med"/>
              <a:tailEnd type="diamond" w="med" len="med"/>
            </a:ln>
          </p:spPr>
        </p:cxnSp>
        <p:sp>
          <p:nvSpPr>
            <p:cNvPr id="1251" name="Google Shape;1251;p71"/>
            <p:cNvSpPr txBox="1"/>
            <p:nvPr/>
          </p:nvSpPr>
          <p:spPr>
            <a:xfrm>
              <a:off x="1894966" y="1396100"/>
              <a:ext cx="14598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b="1">
                  <a:solidFill>
                    <a:schemeClr val="tx1"/>
                  </a:solidFill>
                  <a:latin typeface="Josefin Sans"/>
                  <a:ea typeface="Josefin Sans"/>
                  <a:cs typeface="Josefin Sans"/>
                  <a:sym typeface="Josefin Sans"/>
                </a:rPr>
                <a:t>Overview</a:t>
              </a:r>
              <a:endParaRPr lang="en-US" sz="2000" b="1">
                <a:solidFill>
                  <a:schemeClr val="tx1"/>
                </a:solidFill>
                <a:latin typeface="Josefin Sans"/>
                <a:ea typeface="Josefin Sans"/>
                <a:cs typeface="Josefin Sans"/>
              </a:endParaRPr>
            </a:p>
          </p:txBody>
        </p:sp>
        <p:cxnSp>
          <p:nvCxnSpPr>
            <p:cNvPr id="1253" name="Google Shape;1253;p71"/>
            <p:cNvCxnSpPr>
              <a:cxnSpLocks/>
              <a:stCxn id="1251" idx="3"/>
            </p:cNvCxnSpPr>
            <p:nvPr/>
          </p:nvCxnSpPr>
          <p:spPr>
            <a:xfrm>
              <a:off x="3354766" y="1560650"/>
              <a:ext cx="1150800" cy="106200"/>
            </a:xfrm>
            <a:prstGeom prst="bentConnector2">
              <a:avLst/>
            </a:prstGeom>
            <a:noFill/>
            <a:ln w="9525" cap="flat" cmpd="sng">
              <a:solidFill>
                <a:srgbClr val="000000"/>
              </a:solidFill>
              <a:prstDash val="solid"/>
              <a:round/>
              <a:headEnd type="diamond" w="med" len="med"/>
              <a:tailEnd type="none" w="med" len="med"/>
            </a:ln>
          </p:spPr>
        </p:cxnSp>
        <p:cxnSp>
          <p:nvCxnSpPr>
            <p:cNvPr id="1255" name="Google Shape;1255;p71"/>
            <p:cNvCxnSpPr>
              <a:cxnSpLocks/>
            </p:cNvCxnSpPr>
            <p:nvPr/>
          </p:nvCxnSpPr>
          <p:spPr>
            <a:xfrm rot="10800000">
              <a:off x="1981946" y="1373591"/>
              <a:ext cx="203100" cy="0"/>
            </a:xfrm>
            <a:prstGeom prst="straightConnector1">
              <a:avLst/>
            </a:prstGeom>
            <a:noFill/>
            <a:ln w="38100" cap="flat" cmpd="sng">
              <a:solidFill>
                <a:schemeClr val="accent1"/>
              </a:solidFill>
              <a:prstDash val="solid"/>
              <a:round/>
              <a:headEnd type="none" w="med" len="med"/>
              <a:tailEnd type="none" w="med" len="med"/>
            </a:ln>
          </p:spPr>
        </p:cxnSp>
        <p:sp>
          <p:nvSpPr>
            <p:cNvPr id="1256" name="Google Shape;1256;p71"/>
            <p:cNvSpPr txBox="1"/>
            <p:nvPr/>
          </p:nvSpPr>
          <p:spPr>
            <a:xfrm>
              <a:off x="818896" y="2679379"/>
              <a:ext cx="14598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chemeClr val="tx1"/>
                  </a:solidFill>
                  <a:latin typeface="Josefin Sans"/>
                  <a:ea typeface="Josefin Sans"/>
                  <a:cs typeface="Josefin Sans"/>
                  <a:sym typeface="Josefin Sans"/>
                </a:rPr>
                <a:t>Regression Analysis</a:t>
              </a:r>
              <a:endParaRPr sz="1800" b="1">
                <a:solidFill>
                  <a:schemeClr val="tx1"/>
                </a:solidFill>
                <a:latin typeface="Josefin Sans"/>
                <a:ea typeface="Josefin Sans"/>
                <a:cs typeface="Josefin Sans"/>
                <a:sym typeface="Josefin Sans"/>
              </a:endParaRPr>
            </a:p>
          </p:txBody>
        </p:sp>
        <p:cxnSp>
          <p:nvCxnSpPr>
            <p:cNvPr id="1258" name="Google Shape;1258;p71"/>
            <p:cNvCxnSpPr>
              <a:cxnSpLocks/>
            </p:cNvCxnSpPr>
            <p:nvPr/>
          </p:nvCxnSpPr>
          <p:spPr>
            <a:xfrm>
              <a:off x="2095769" y="2826761"/>
              <a:ext cx="1150200" cy="99300"/>
            </a:xfrm>
            <a:prstGeom prst="bentConnector2">
              <a:avLst/>
            </a:prstGeom>
            <a:noFill/>
            <a:ln w="9525" cap="flat" cmpd="sng">
              <a:solidFill>
                <a:srgbClr val="000000"/>
              </a:solidFill>
              <a:prstDash val="solid"/>
              <a:round/>
              <a:headEnd type="diamond" w="med" len="med"/>
              <a:tailEnd type="none" w="med" len="med"/>
            </a:ln>
          </p:spPr>
        </p:cxnSp>
        <p:cxnSp>
          <p:nvCxnSpPr>
            <p:cNvPr id="1260" name="Google Shape;1260;p71"/>
            <p:cNvCxnSpPr>
              <a:cxnSpLocks/>
            </p:cNvCxnSpPr>
            <p:nvPr/>
          </p:nvCxnSpPr>
          <p:spPr>
            <a:xfrm rot="10800000">
              <a:off x="904226" y="2649757"/>
              <a:ext cx="203100" cy="0"/>
            </a:xfrm>
            <a:prstGeom prst="straightConnector1">
              <a:avLst/>
            </a:prstGeom>
            <a:noFill/>
            <a:ln w="38100" cap="flat" cmpd="sng">
              <a:solidFill>
                <a:schemeClr val="accent1"/>
              </a:solidFill>
              <a:prstDash val="solid"/>
              <a:round/>
              <a:headEnd type="none" w="med" len="med"/>
              <a:tailEnd type="none" w="med" len="med"/>
            </a:ln>
          </p:spPr>
        </p:cxnSp>
        <p:sp>
          <p:nvSpPr>
            <p:cNvPr id="1241" name="Google Shape;1241;p71"/>
            <p:cNvSpPr txBox="1"/>
            <p:nvPr/>
          </p:nvSpPr>
          <p:spPr>
            <a:xfrm>
              <a:off x="4241295" y="2205524"/>
              <a:ext cx="1459800" cy="32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chemeClr val="tx1"/>
                  </a:solidFill>
                  <a:latin typeface="Josefin Sans"/>
                  <a:ea typeface="Josefin Sans"/>
                  <a:cs typeface="Josefin Sans"/>
                  <a:sym typeface="Josefin Sans"/>
                </a:rPr>
                <a:t>Statistical Modeling</a:t>
              </a:r>
              <a:endParaRPr sz="1800" b="1">
                <a:solidFill>
                  <a:schemeClr val="tx1"/>
                </a:solidFill>
                <a:latin typeface="Josefin Sans"/>
                <a:ea typeface="Josefin Sans"/>
                <a:cs typeface="Josefin Sans"/>
                <a:sym typeface="Josefin Sans"/>
              </a:endParaRPr>
            </a:p>
          </p:txBody>
        </p:sp>
        <p:cxnSp>
          <p:nvCxnSpPr>
            <p:cNvPr id="1263" name="Google Shape;1263;p71"/>
            <p:cNvCxnSpPr>
              <a:cxnSpLocks/>
            </p:cNvCxnSpPr>
            <p:nvPr/>
          </p:nvCxnSpPr>
          <p:spPr>
            <a:xfrm rot="10800000">
              <a:off x="4328271" y="2183019"/>
              <a:ext cx="203100" cy="0"/>
            </a:xfrm>
            <a:prstGeom prst="straightConnector1">
              <a:avLst/>
            </a:prstGeom>
            <a:noFill/>
            <a:ln w="38100" cap="flat" cmpd="sng">
              <a:solidFill>
                <a:schemeClr val="accent1"/>
              </a:solidFill>
              <a:prstDash val="solid"/>
              <a:round/>
              <a:headEnd type="none" w="med" len="med"/>
              <a:tailEnd type="none" w="med" len="med"/>
            </a:ln>
          </p:spPr>
        </p:cxnSp>
        <p:sp>
          <p:nvSpPr>
            <p:cNvPr id="1238" name="Google Shape;1238;p71"/>
            <p:cNvSpPr txBox="1"/>
            <p:nvPr/>
          </p:nvSpPr>
          <p:spPr>
            <a:xfrm>
              <a:off x="2988616" y="3493152"/>
              <a:ext cx="1578346" cy="62589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chemeClr val="tx1"/>
                  </a:solidFill>
                  <a:latin typeface="Josefin Sans"/>
                  <a:ea typeface="Josefin Sans"/>
                  <a:cs typeface="Josefin Sans"/>
                  <a:sym typeface="Josefin Sans"/>
                </a:rPr>
                <a:t>Conclusions &amp; Questions</a:t>
              </a:r>
              <a:endParaRPr sz="1800" b="1">
                <a:solidFill>
                  <a:schemeClr val="tx1"/>
                </a:solidFill>
                <a:latin typeface="Josefin Sans"/>
                <a:ea typeface="Josefin Sans"/>
                <a:cs typeface="Josefin Sans"/>
                <a:sym typeface="Josefin Sans"/>
              </a:endParaRPr>
            </a:p>
          </p:txBody>
        </p:sp>
        <p:cxnSp>
          <p:nvCxnSpPr>
            <p:cNvPr id="1265" name="Google Shape;1265;p71"/>
            <p:cNvCxnSpPr>
              <a:cxnSpLocks/>
            </p:cNvCxnSpPr>
            <p:nvPr/>
          </p:nvCxnSpPr>
          <p:spPr>
            <a:xfrm rot="10800000">
              <a:off x="3075596" y="3470644"/>
              <a:ext cx="203100" cy="0"/>
            </a:xfrm>
            <a:prstGeom prst="straightConnector1">
              <a:avLst/>
            </a:prstGeom>
            <a:noFill/>
            <a:ln w="38100" cap="flat" cmpd="sng">
              <a:solidFill>
                <a:schemeClr val="accent1"/>
              </a:solidFill>
              <a:prstDash val="solid"/>
              <a:round/>
              <a:headEnd type="none" w="med" len="med"/>
              <a:tailEnd type="none" w="med" len="med"/>
            </a:ln>
          </p:spPr>
        </p:cxnSp>
        <p:cxnSp>
          <p:nvCxnSpPr>
            <p:cNvPr id="1267" name="Google Shape;1267;p71"/>
            <p:cNvCxnSpPr>
              <a:cxnSpLocks/>
            </p:cNvCxnSpPr>
            <p:nvPr/>
          </p:nvCxnSpPr>
          <p:spPr>
            <a:xfrm flipH="1">
              <a:off x="3807362" y="1666981"/>
              <a:ext cx="1396200" cy="1220100"/>
            </a:xfrm>
            <a:prstGeom prst="bentConnector4">
              <a:avLst>
                <a:gd name="adj1" fmla="val 47798"/>
                <a:gd name="adj2" fmla="val 5"/>
              </a:avLst>
            </a:prstGeom>
            <a:noFill/>
            <a:ln w="19050" cap="flat" cmpd="sng">
              <a:solidFill>
                <a:schemeClr val="accent1"/>
              </a:solidFill>
              <a:prstDash val="solid"/>
              <a:round/>
              <a:headEnd type="diamond" w="med" len="med"/>
              <a:tailEnd type="none" w="med" len="med"/>
            </a:ln>
          </p:spPr>
        </p:cxnSp>
      </p:grpSp>
      <p:cxnSp>
        <p:nvCxnSpPr>
          <p:cNvPr id="1237" name="Google Shape;1237;p71"/>
          <p:cNvCxnSpPr>
            <a:cxnSpLocks/>
          </p:cNvCxnSpPr>
          <p:nvPr/>
        </p:nvCxnSpPr>
        <p:spPr>
          <a:xfrm rot="5400000" flipH="1" flipV="1">
            <a:off x="3036191" y="2830834"/>
            <a:ext cx="962266" cy="756040"/>
          </a:xfrm>
          <a:prstGeom prst="bentConnector3">
            <a:avLst>
              <a:gd name="adj1" fmla="val 50000"/>
            </a:avLst>
          </a:prstGeom>
          <a:noFill/>
          <a:ln w="9525" cap="flat" cmpd="sng">
            <a:solidFill>
              <a:srgbClr val="000000"/>
            </a:solidFill>
            <a:prstDash val="solid"/>
            <a:round/>
            <a:headEnd type="diamond" w="med" len="med"/>
            <a:tailEnd type="none" w="med" len="med"/>
          </a:ln>
        </p:spPr>
      </p:cxnSp>
    </p:spTree>
    <p:extLst>
      <p:ext uri="{BB962C8B-B14F-4D97-AF65-F5344CB8AC3E}">
        <p14:creationId xmlns:p14="http://schemas.microsoft.com/office/powerpoint/2010/main" val="2206716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C10D8A-C89F-202F-DAD4-11CC30D8B88A}"/>
              </a:ext>
            </a:extLst>
          </p:cNvPr>
          <p:cNvSpPr>
            <a:spLocks noGrp="1"/>
          </p:cNvSpPr>
          <p:nvPr>
            <p:ph type="title"/>
          </p:nvPr>
        </p:nvSpPr>
        <p:spPr>
          <a:xfrm>
            <a:off x="195456" y="261602"/>
            <a:ext cx="6960000" cy="572700"/>
          </a:xfrm>
        </p:spPr>
        <p:txBody>
          <a:bodyPr/>
          <a:lstStyle/>
          <a:p>
            <a:pPr algn="l"/>
            <a:r>
              <a:rPr lang="en-US" sz="3600"/>
              <a:t>Appendix</a:t>
            </a:r>
          </a:p>
        </p:txBody>
      </p:sp>
      <p:sp>
        <p:nvSpPr>
          <p:cNvPr id="4" name="Subtitle 3">
            <a:extLst>
              <a:ext uri="{FF2B5EF4-FFF2-40B4-BE49-F238E27FC236}">
                <a16:creationId xmlns:a16="http://schemas.microsoft.com/office/drawing/2014/main" id="{5ECE6A64-F226-6E10-BF75-DF54CBD1ABC2}"/>
              </a:ext>
            </a:extLst>
          </p:cNvPr>
          <p:cNvSpPr>
            <a:spLocks noGrp="1"/>
          </p:cNvSpPr>
          <p:nvPr>
            <p:ph type="subTitle" idx="1"/>
          </p:nvPr>
        </p:nvSpPr>
        <p:spPr>
          <a:xfrm>
            <a:off x="706518" y="1108110"/>
            <a:ext cx="6389514" cy="2768317"/>
          </a:xfrm>
        </p:spPr>
        <p:txBody>
          <a:bodyPr spcFirstLastPara="1" wrap="square" lIns="91425" tIns="182875" rIns="91425" bIns="0" anchor="t" anchorCtr="0">
            <a:noAutofit/>
          </a:bodyPr>
          <a:lstStyle/>
          <a:p>
            <a:pPr>
              <a:buAutoNum type="arabicPeriod"/>
            </a:pPr>
            <a:r>
              <a:rPr lang="en-US" sz="2000">
                <a:hlinkClick r:id="rId2"/>
              </a:rPr>
              <a:t>Dataset and Resources</a:t>
            </a:r>
            <a:endParaRPr lang="en-US" sz="2000"/>
          </a:p>
          <a:p>
            <a:pPr>
              <a:buAutoNum type="arabicPeriod"/>
            </a:pPr>
            <a:r>
              <a:rPr lang="en-US" sz="2000">
                <a:hlinkClick r:id="rId3"/>
              </a:rPr>
              <a:t>Variables Description</a:t>
            </a:r>
          </a:p>
          <a:p>
            <a:pPr>
              <a:buAutoNum type="arabicPeriod"/>
            </a:pPr>
            <a:r>
              <a:rPr lang="en-US" sz="2000">
                <a:hlinkClick r:id="rId4"/>
              </a:rPr>
              <a:t>Quantitative Summary Table</a:t>
            </a:r>
          </a:p>
          <a:p>
            <a:pPr>
              <a:buAutoNum type="arabicPeriod"/>
            </a:pPr>
            <a:r>
              <a:rPr lang="en-US" sz="2000">
                <a:hlinkClick r:id="rId5"/>
              </a:rPr>
              <a:t>Categorical Summary Table</a:t>
            </a:r>
          </a:p>
          <a:p>
            <a:pPr>
              <a:buAutoNum type="arabicPeriod"/>
            </a:pPr>
            <a:r>
              <a:rPr lang="en-US" sz="2000">
                <a:hlinkClick r:id="rId6"/>
              </a:rPr>
              <a:t>Regression Summary – Before &amp; After Log Transformation</a:t>
            </a:r>
          </a:p>
          <a:p>
            <a:pPr>
              <a:buAutoNum type="arabicPeriod"/>
            </a:pPr>
            <a:r>
              <a:rPr lang="en-US" sz="2000">
                <a:hlinkClick r:id="rId7"/>
              </a:rPr>
              <a:t>Regression Model Assumptions Before Outliers</a:t>
            </a:r>
          </a:p>
          <a:p>
            <a:pPr>
              <a:buAutoNum type="arabicPeriod"/>
            </a:pPr>
            <a:r>
              <a:rPr lang="en-US" sz="2000">
                <a:hlinkClick r:id="rId8"/>
              </a:rPr>
              <a:t>Regression Model Assumptions After Outliers</a:t>
            </a:r>
          </a:p>
          <a:p>
            <a:pPr>
              <a:buAutoNum type="arabicPeriod"/>
            </a:pPr>
            <a:endParaRPr lang="en-US"/>
          </a:p>
        </p:txBody>
      </p:sp>
      <p:cxnSp>
        <p:nvCxnSpPr>
          <p:cNvPr id="7" name="Straight Connector 6">
            <a:extLst>
              <a:ext uri="{FF2B5EF4-FFF2-40B4-BE49-F238E27FC236}">
                <a16:creationId xmlns:a16="http://schemas.microsoft.com/office/drawing/2014/main" id="{CDD6724A-441E-324B-31ED-38976CCD43DD}"/>
              </a:ext>
            </a:extLst>
          </p:cNvPr>
          <p:cNvCxnSpPr/>
          <p:nvPr/>
        </p:nvCxnSpPr>
        <p:spPr>
          <a:xfrm>
            <a:off x="0" y="808280"/>
            <a:ext cx="336176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9982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3"/>
          <p:cNvSpPr txBox="1">
            <a:spLocks noGrp="1"/>
          </p:cNvSpPr>
          <p:nvPr>
            <p:ph type="subTitle" idx="1"/>
          </p:nvPr>
        </p:nvSpPr>
        <p:spPr>
          <a:prstGeom prst="rect">
            <a:avLst/>
          </a:prstGeom>
        </p:spPr>
        <p:txBody>
          <a:bodyPr spcFirstLastPara="1" wrap="square" lIns="91425" tIns="0" rIns="91425" bIns="274300" anchor="t" anchorCtr="0">
            <a:noAutofit/>
          </a:bodyPr>
          <a:lstStyle/>
          <a:p>
            <a:pPr marL="114300" indent="0" algn="l">
              <a:buNone/>
            </a:pPr>
            <a:r>
              <a:rPr lang="en-US" sz="1200" b="0" i="0">
                <a:solidFill>
                  <a:srgbClr val="1F2328"/>
                </a:solidFill>
                <a:effectLst/>
                <a:latin typeface="-apple-system"/>
              </a:rPr>
              <a:t>We used the “Database of Economic Incentives” from data.gov. It shows resources for businesses and programs seeking public and private funding. We focus on the funds the Department of State receives and allocates in different programs within New York State. We also looked at industry and occupation data from the Department of Labor within New York State.</a:t>
            </a:r>
          </a:p>
          <a:p>
            <a:pPr marL="114300" indent="0" algn="l">
              <a:buNone/>
            </a:pPr>
            <a:endParaRPr lang="en-US" sz="1200" b="0" i="0">
              <a:solidFill>
                <a:srgbClr val="1F2328"/>
              </a:solidFill>
              <a:effectLst/>
              <a:latin typeface="-apple-system"/>
            </a:endParaRPr>
          </a:p>
          <a:p>
            <a:pPr algn="l"/>
            <a:r>
              <a:rPr lang="en-US" sz="1200" b="1" i="0">
                <a:solidFill>
                  <a:srgbClr val="1F2328"/>
                </a:solidFill>
                <a:effectLst/>
                <a:latin typeface="-apple-system"/>
              </a:rPr>
              <a:t>Industry &amp; Occupation Data:</a:t>
            </a:r>
            <a:r>
              <a:rPr lang="en-US" sz="1200" b="0" i="0">
                <a:solidFill>
                  <a:srgbClr val="1F2328"/>
                </a:solidFill>
                <a:effectLst/>
                <a:latin typeface="-apple-system"/>
              </a:rPr>
              <a:t> </a:t>
            </a:r>
            <a:r>
              <a:rPr lang="en-US" sz="1200" b="0" i="0" u="sng">
                <a:solidFill>
                  <a:srgbClr val="1F2328"/>
                </a:solidFill>
                <a:effectLst/>
                <a:latin typeface="-apple-system"/>
                <a:hlinkClick r:id="rId3"/>
              </a:rPr>
              <a:t>https://dol.ny.gov/occupational-and-industry-data</a:t>
            </a:r>
            <a:endParaRPr lang="en-US" sz="1200" b="0" i="0">
              <a:solidFill>
                <a:srgbClr val="1F2328"/>
              </a:solidFill>
              <a:effectLst/>
              <a:latin typeface="-apple-system"/>
            </a:endParaRPr>
          </a:p>
          <a:p>
            <a:pPr algn="l"/>
            <a:r>
              <a:rPr lang="en-US" sz="1200" b="1" i="0">
                <a:solidFill>
                  <a:srgbClr val="1F2328"/>
                </a:solidFill>
                <a:effectLst/>
                <a:latin typeface="-apple-system"/>
              </a:rPr>
              <a:t>Lanza, A.J. (2023) NYC Small Business NYSenate.gov:</a:t>
            </a:r>
            <a:r>
              <a:rPr lang="en-US" sz="1200" b="0" i="0">
                <a:solidFill>
                  <a:srgbClr val="1F2328"/>
                </a:solidFill>
                <a:effectLst/>
                <a:latin typeface="-apple-system"/>
              </a:rPr>
              <a:t> </a:t>
            </a:r>
            <a:r>
              <a:rPr lang="en-US" sz="1200" b="0" i="0" u="sng">
                <a:solidFill>
                  <a:srgbClr val="1F2328"/>
                </a:solidFill>
                <a:effectLst/>
                <a:latin typeface="-apple-system"/>
                <a:hlinkClick r:id="rId4"/>
              </a:rPr>
              <a:t>https://www.nysenate.gov/newsroom/articles/2023/andrew-j-lanza/nyc-small-business</a:t>
            </a:r>
            <a:endParaRPr lang="en-US" sz="1200" b="0" i="0">
              <a:solidFill>
                <a:srgbClr val="1F2328"/>
              </a:solidFill>
              <a:effectLst/>
              <a:latin typeface="-apple-system"/>
            </a:endParaRPr>
          </a:p>
          <a:p>
            <a:pPr algn="l"/>
            <a:r>
              <a:rPr lang="en-US" sz="1200" b="1" i="0">
                <a:solidFill>
                  <a:srgbClr val="1F2328"/>
                </a:solidFill>
                <a:effectLst/>
                <a:latin typeface="-apple-system"/>
              </a:rPr>
              <a:t>Small business first - nyc.gov:</a:t>
            </a:r>
            <a:r>
              <a:rPr lang="en-US" sz="1200" b="0" i="0">
                <a:solidFill>
                  <a:srgbClr val="1F2328"/>
                </a:solidFill>
                <a:effectLst/>
                <a:latin typeface="-apple-system"/>
              </a:rPr>
              <a:t> </a:t>
            </a:r>
            <a:r>
              <a:rPr lang="en-US" sz="1200" b="0" i="0" u="sng">
                <a:solidFill>
                  <a:srgbClr val="1F2328"/>
                </a:solidFill>
                <a:effectLst/>
                <a:latin typeface="-apple-system"/>
                <a:hlinkClick r:id="rId5"/>
              </a:rPr>
              <a:t>https://www.nyc.gov/assets/smallbizfirst/downloads/pdf/small-business-first-report.pdf</a:t>
            </a:r>
            <a:endParaRPr lang="en-US" sz="1200" b="0" i="0">
              <a:solidFill>
                <a:srgbClr val="1F2328"/>
              </a:solidFill>
              <a:effectLst/>
              <a:latin typeface="-apple-system"/>
            </a:endParaRPr>
          </a:p>
          <a:p>
            <a:pPr algn="l"/>
            <a:r>
              <a:rPr lang="en-US" sz="1200" b="1" i="0">
                <a:solidFill>
                  <a:srgbClr val="1F2328"/>
                </a:solidFill>
                <a:effectLst/>
                <a:latin typeface="-apple-system"/>
              </a:rPr>
              <a:t>Dol, N. (2023) 2023 gender wage gap report: Impact of covid on women, NYS DOL </a:t>
            </a:r>
            <a:r>
              <a:rPr lang="en-US" sz="1200" b="1" i="0" err="1">
                <a:solidFill>
                  <a:srgbClr val="1F2328"/>
                </a:solidFill>
                <a:effectLst/>
                <a:latin typeface="-apple-system"/>
              </a:rPr>
              <a:t>Reports</a:t>
            </a:r>
            <a:r>
              <a:rPr lang="en-US" sz="1200" b="0" i="0" err="1">
                <a:solidFill>
                  <a:srgbClr val="1F2328"/>
                </a:solidFill>
                <a:effectLst/>
                <a:latin typeface="-apple-system"/>
              </a:rPr>
              <a:t>:</a:t>
            </a:r>
            <a:r>
              <a:rPr lang="en-US" sz="1200" b="0" i="0" u="sng" err="1">
                <a:solidFill>
                  <a:srgbClr val="1F2328"/>
                </a:solidFill>
                <a:effectLst/>
                <a:latin typeface="-apple-system"/>
                <a:hlinkClick r:id="rId6"/>
              </a:rPr>
              <a:t>https</a:t>
            </a:r>
            <a:r>
              <a:rPr lang="en-US" sz="1200" b="0" i="0" u="sng">
                <a:solidFill>
                  <a:srgbClr val="1F2328"/>
                </a:solidFill>
                <a:effectLst/>
                <a:latin typeface="-apple-system"/>
                <a:hlinkClick r:id="rId6"/>
              </a:rPr>
              <a:t>://nysdolreports.com/</a:t>
            </a:r>
            <a:r>
              <a:rPr lang="en-US" sz="1200" b="0" i="0" u="sng" err="1">
                <a:solidFill>
                  <a:srgbClr val="1F2328"/>
                </a:solidFill>
                <a:effectLst/>
                <a:latin typeface="-apple-system"/>
                <a:hlinkClick r:id="rId6"/>
              </a:rPr>
              <a:t>gwg</a:t>
            </a:r>
            <a:r>
              <a:rPr lang="en-US" sz="1200" b="0" i="0" u="sng">
                <a:solidFill>
                  <a:srgbClr val="1F2328"/>
                </a:solidFill>
                <a:effectLst/>
                <a:latin typeface="-apple-system"/>
                <a:hlinkClick r:id="rId6"/>
              </a:rPr>
              <a:t>/2023-gwgreport/</a:t>
            </a:r>
            <a:endParaRPr lang="en-US" sz="1200" b="0" i="0">
              <a:solidFill>
                <a:srgbClr val="1F2328"/>
              </a:solidFill>
              <a:effectLst/>
              <a:latin typeface="-apple-system"/>
            </a:endParaRPr>
          </a:p>
          <a:p>
            <a:pPr algn="l"/>
            <a:r>
              <a:rPr lang="en-US" sz="1200" b="1" i="0">
                <a:solidFill>
                  <a:srgbClr val="1F2328"/>
                </a:solidFill>
                <a:effectLst/>
                <a:latin typeface="-apple-system"/>
              </a:rPr>
              <a:t>Original Dataset:</a:t>
            </a:r>
            <a:r>
              <a:rPr lang="en-US" sz="1200" b="0" i="0">
                <a:solidFill>
                  <a:srgbClr val="1F2328"/>
                </a:solidFill>
                <a:effectLst/>
                <a:latin typeface="-apple-system"/>
              </a:rPr>
              <a:t> </a:t>
            </a:r>
            <a:r>
              <a:rPr lang="en-US" sz="1200" b="0" i="0" u="sng">
                <a:solidFill>
                  <a:srgbClr val="1F2328"/>
                </a:solidFill>
                <a:effectLst/>
                <a:latin typeface="-apple-system"/>
                <a:hlinkClick r:id="rId7"/>
              </a:rPr>
              <a:t>https://catalog.data.gov/dataset/database-of-economic-incentives</a:t>
            </a:r>
            <a:endParaRPr lang="en-US" sz="1200" b="0" i="0">
              <a:solidFill>
                <a:srgbClr val="1F2328"/>
              </a:solidFill>
              <a:effectLst/>
              <a:latin typeface="-apple-system"/>
            </a:endParaRPr>
          </a:p>
          <a:p>
            <a:pPr algn="l"/>
            <a:r>
              <a:rPr lang="en-US" sz="1200" b="1" i="0">
                <a:solidFill>
                  <a:srgbClr val="1F2328"/>
                </a:solidFill>
                <a:effectLst/>
                <a:latin typeface="-apple-system"/>
              </a:rPr>
              <a:t>Cleaned Data:</a:t>
            </a:r>
            <a:r>
              <a:rPr lang="en-US" sz="1200" b="0" i="0">
                <a:solidFill>
                  <a:srgbClr val="1F2328"/>
                </a:solidFill>
                <a:effectLst/>
                <a:latin typeface="-apple-system"/>
              </a:rPr>
              <a:t> (</a:t>
            </a:r>
            <a:r>
              <a:rPr lang="en-US" sz="1200" b="0" i="0" u="sng">
                <a:solidFill>
                  <a:srgbClr val="1F2328"/>
                </a:solidFill>
                <a:effectLst/>
                <a:latin typeface="-apple-system"/>
                <a:hlinkClick r:id="rId8"/>
              </a:rPr>
              <a:t>https://github.com/AGA-Datathon-2023/Data-Noobs/blob/main/NY%20Economic%20Incentives.csv</a:t>
            </a:r>
            <a:r>
              <a:rPr lang="en-US" sz="1200" b="0" i="0">
                <a:solidFill>
                  <a:srgbClr val="1F2328"/>
                </a:solidFill>
                <a:effectLst/>
                <a:latin typeface="-apple-system"/>
              </a:rPr>
              <a:t>)</a:t>
            </a:r>
          </a:p>
        </p:txBody>
      </p:sp>
      <p:sp>
        <p:nvSpPr>
          <p:cNvPr id="333" name="Google Shape;333;p43"/>
          <p:cNvSpPr txBox="1">
            <a:spLocks noGrp="1"/>
          </p:cNvSpPr>
          <p:nvPr>
            <p:ph type="title"/>
          </p:nvPr>
        </p:nvSpPr>
        <p:spPr>
          <a:xfrm>
            <a:off x="83668" y="193226"/>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Dataset and Resources</a:t>
            </a:r>
            <a:endParaRPr/>
          </a:p>
        </p:txBody>
      </p:sp>
      <p:cxnSp>
        <p:nvCxnSpPr>
          <p:cNvPr id="3" name="Straight Connector 2">
            <a:extLst>
              <a:ext uri="{FF2B5EF4-FFF2-40B4-BE49-F238E27FC236}">
                <a16:creationId xmlns:a16="http://schemas.microsoft.com/office/drawing/2014/main" id="{1ADD9B3F-A7B5-B276-2BEE-FD80A2019383}"/>
              </a:ext>
            </a:extLst>
          </p:cNvPr>
          <p:cNvCxnSpPr/>
          <p:nvPr/>
        </p:nvCxnSpPr>
        <p:spPr>
          <a:xfrm>
            <a:off x="0" y="739895"/>
            <a:ext cx="4446149"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43"/>
          <p:cNvSpPr txBox="1">
            <a:spLocks noGrp="1"/>
          </p:cNvSpPr>
          <p:nvPr>
            <p:ph type="title"/>
          </p:nvPr>
        </p:nvSpPr>
        <p:spPr>
          <a:xfrm>
            <a:off x="108093" y="232303"/>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Variables Description</a:t>
            </a:r>
            <a:endParaRPr lang="en-US" sz="3200"/>
          </a:p>
        </p:txBody>
      </p:sp>
      <p:graphicFrame>
        <p:nvGraphicFramePr>
          <p:cNvPr id="663" name="Diagram 662">
            <a:extLst>
              <a:ext uri="{FF2B5EF4-FFF2-40B4-BE49-F238E27FC236}">
                <a16:creationId xmlns:a16="http://schemas.microsoft.com/office/drawing/2014/main" id="{54B1E8AE-118C-0366-1D15-E8B38F39A1E0}"/>
              </a:ext>
            </a:extLst>
          </p:cNvPr>
          <p:cNvGraphicFramePr/>
          <p:nvPr>
            <p:extLst>
              <p:ext uri="{D42A27DB-BD31-4B8C-83A1-F6EECF244321}">
                <p14:modId xmlns:p14="http://schemas.microsoft.com/office/powerpoint/2010/main" val="1728297081"/>
              </p:ext>
            </p:extLst>
          </p:nvPr>
        </p:nvGraphicFramePr>
        <p:xfrm>
          <a:off x="328400" y="956195"/>
          <a:ext cx="8322515" cy="25568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073" name="Rectangle: Rounded Corners 4072">
            <a:extLst>
              <a:ext uri="{FF2B5EF4-FFF2-40B4-BE49-F238E27FC236}">
                <a16:creationId xmlns:a16="http://schemas.microsoft.com/office/drawing/2014/main" id="{3A48E86A-8C2B-673D-F37E-42914D0BA6F3}"/>
              </a:ext>
            </a:extLst>
          </p:cNvPr>
          <p:cNvSpPr/>
          <p:nvPr/>
        </p:nvSpPr>
        <p:spPr>
          <a:xfrm>
            <a:off x="5490000" y="3348000"/>
            <a:ext cx="1966499" cy="94949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a:ea typeface="+mn-lt"/>
                <a:cs typeface="+mn-lt"/>
              </a:rPr>
              <a:t>'Disbursements to Date' is the amount the projects have received up to date</a:t>
            </a:r>
            <a:endParaRPr lang="en-US"/>
          </a:p>
        </p:txBody>
      </p:sp>
      <p:sp>
        <p:nvSpPr>
          <p:cNvPr id="4105" name="Rectangle: Rounded Corners 4104">
            <a:extLst>
              <a:ext uri="{FF2B5EF4-FFF2-40B4-BE49-F238E27FC236}">
                <a16:creationId xmlns:a16="http://schemas.microsoft.com/office/drawing/2014/main" id="{0D63DB5B-2DB5-728C-5E70-DC500BB86641}"/>
              </a:ext>
            </a:extLst>
          </p:cNvPr>
          <p:cNvSpPr/>
          <p:nvPr/>
        </p:nvSpPr>
        <p:spPr>
          <a:xfrm>
            <a:off x="1997999" y="3348000"/>
            <a:ext cx="1966499" cy="94949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a:cs typeface="Arial"/>
              </a:rPr>
              <a:t>'Total State Awards' is the total Department of State assistance projects received</a:t>
            </a:r>
            <a:endParaRPr lang="en-US"/>
          </a:p>
        </p:txBody>
      </p:sp>
      <p:cxnSp>
        <p:nvCxnSpPr>
          <p:cNvPr id="4788" name="Straight Connector 4787">
            <a:extLst>
              <a:ext uri="{FF2B5EF4-FFF2-40B4-BE49-F238E27FC236}">
                <a16:creationId xmlns:a16="http://schemas.microsoft.com/office/drawing/2014/main" id="{F85D2086-397E-A05D-96DD-63EE4278F980}"/>
              </a:ext>
            </a:extLst>
          </p:cNvPr>
          <p:cNvCxnSpPr/>
          <p:nvPr/>
        </p:nvCxnSpPr>
        <p:spPr>
          <a:xfrm flipV="1">
            <a:off x="0" y="788742"/>
            <a:ext cx="4905302" cy="1953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875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33;p43">
            <a:extLst>
              <a:ext uri="{FF2B5EF4-FFF2-40B4-BE49-F238E27FC236}">
                <a16:creationId xmlns:a16="http://schemas.microsoft.com/office/drawing/2014/main" id="{C1F6B572-B493-9E98-FAE6-C9327971DF28}"/>
              </a:ext>
            </a:extLst>
          </p:cNvPr>
          <p:cNvSpPr txBox="1">
            <a:spLocks noGrp="1"/>
          </p:cNvSpPr>
          <p:nvPr>
            <p:ph type="title"/>
          </p:nvPr>
        </p:nvSpPr>
        <p:spPr>
          <a:xfrm>
            <a:off x="108093" y="232303"/>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Variables Description</a:t>
            </a:r>
            <a:endParaRPr lang="en-US" sz="3200"/>
          </a:p>
        </p:txBody>
      </p:sp>
      <p:cxnSp>
        <p:nvCxnSpPr>
          <p:cNvPr id="5" name="Straight Connector 4">
            <a:extLst>
              <a:ext uri="{FF2B5EF4-FFF2-40B4-BE49-F238E27FC236}">
                <a16:creationId xmlns:a16="http://schemas.microsoft.com/office/drawing/2014/main" id="{B0EA6682-13CB-FBE7-486F-7A8B61068ACA}"/>
              </a:ext>
            </a:extLst>
          </p:cNvPr>
          <p:cNvCxnSpPr>
            <a:cxnSpLocks/>
          </p:cNvCxnSpPr>
          <p:nvPr/>
        </p:nvCxnSpPr>
        <p:spPr>
          <a:xfrm flipV="1">
            <a:off x="0" y="805003"/>
            <a:ext cx="4387273" cy="3277"/>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DDECF354-F007-9246-5D30-F16DE9F8BBE6}"/>
              </a:ext>
            </a:extLst>
          </p:cNvPr>
          <p:cNvGraphicFramePr/>
          <p:nvPr>
            <p:extLst>
              <p:ext uri="{D42A27DB-BD31-4B8C-83A1-F6EECF244321}">
                <p14:modId xmlns:p14="http://schemas.microsoft.com/office/powerpoint/2010/main" val="1013185145"/>
              </p:ext>
            </p:extLst>
          </p:nvPr>
        </p:nvGraphicFramePr>
        <p:xfrm>
          <a:off x="555940" y="551318"/>
          <a:ext cx="7662665" cy="40476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0171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7" name="Google Shape;387;p47"/>
          <p:cNvSpPr txBox="1">
            <a:spLocks noGrp="1"/>
          </p:cNvSpPr>
          <p:nvPr>
            <p:ph type="title"/>
          </p:nvPr>
        </p:nvSpPr>
        <p:spPr>
          <a:xfrm>
            <a:off x="80194" y="205465"/>
            <a:ext cx="6960000" cy="427693"/>
          </a:xfrm>
          <a:prstGeom prst="rect">
            <a:avLst/>
          </a:prstGeom>
        </p:spPr>
        <p:txBody>
          <a:bodyPr spcFirstLastPara="1" wrap="square" lIns="91425" tIns="91425" rIns="91425" bIns="91425" anchor="t" anchorCtr="0">
            <a:noAutofit/>
          </a:bodyPr>
          <a:lstStyle/>
          <a:p>
            <a:pPr algn="l"/>
            <a:r>
              <a:rPr lang="en" sz="2400"/>
              <a:t>Quantitative Summary Table</a:t>
            </a:r>
            <a:endParaRPr lang="en-US" sz="2400"/>
          </a:p>
        </p:txBody>
      </p:sp>
      <p:cxnSp>
        <p:nvCxnSpPr>
          <p:cNvPr id="388" name="Google Shape;388;p47">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2" name="Picture 1" descr="A table with numbers and text&#10;&#10;Description automatically generated">
            <a:extLst>
              <a:ext uri="{FF2B5EF4-FFF2-40B4-BE49-F238E27FC236}">
                <a16:creationId xmlns:a16="http://schemas.microsoft.com/office/drawing/2014/main" id="{16189D43-BBA2-F4AE-347D-BFF830FD1197}"/>
              </a:ext>
            </a:extLst>
          </p:cNvPr>
          <p:cNvPicPr>
            <a:picLocks noChangeAspect="1"/>
          </p:cNvPicPr>
          <p:nvPr/>
        </p:nvPicPr>
        <p:blipFill>
          <a:blip r:embed="rId3"/>
          <a:stretch>
            <a:fillRect/>
          </a:stretch>
        </p:blipFill>
        <p:spPr>
          <a:xfrm>
            <a:off x="341924" y="1493440"/>
            <a:ext cx="8303845" cy="1892852"/>
          </a:xfrm>
          <a:prstGeom prst="rect">
            <a:avLst/>
          </a:prstGeom>
        </p:spPr>
      </p:pic>
      <p:cxnSp>
        <p:nvCxnSpPr>
          <p:cNvPr id="4" name="Straight Connector 3">
            <a:extLst>
              <a:ext uri="{FF2B5EF4-FFF2-40B4-BE49-F238E27FC236}">
                <a16:creationId xmlns:a16="http://schemas.microsoft.com/office/drawing/2014/main" id="{A3E8061A-10FB-5E94-AD75-9528434C7E12}"/>
              </a:ext>
            </a:extLst>
          </p:cNvPr>
          <p:cNvCxnSpPr/>
          <p:nvPr/>
        </p:nvCxnSpPr>
        <p:spPr>
          <a:xfrm flipV="1">
            <a:off x="0" y="720357"/>
            <a:ext cx="5403533" cy="1953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7" name="Google Shape;387;p47"/>
          <p:cNvSpPr txBox="1">
            <a:spLocks noGrp="1"/>
          </p:cNvSpPr>
          <p:nvPr>
            <p:ph type="title"/>
          </p:nvPr>
        </p:nvSpPr>
        <p:spPr>
          <a:xfrm>
            <a:off x="119271" y="181042"/>
            <a:ext cx="5563000" cy="422809"/>
          </a:xfrm>
          <a:prstGeom prst="rect">
            <a:avLst/>
          </a:prstGeom>
        </p:spPr>
        <p:txBody>
          <a:bodyPr spcFirstLastPara="1" wrap="square" lIns="91425" tIns="91425" rIns="91425" bIns="91425" anchor="t" anchorCtr="0">
            <a:noAutofit/>
          </a:bodyPr>
          <a:lstStyle/>
          <a:p>
            <a:pPr algn="l"/>
            <a:r>
              <a:rPr lang="en" sz="2400"/>
              <a:t>Categorical Summary Table</a:t>
            </a:r>
            <a:endParaRPr lang="en-US" sz="2400"/>
          </a:p>
        </p:txBody>
      </p:sp>
      <p:cxnSp>
        <p:nvCxnSpPr>
          <p:cNvPr id="388" name="Google Shape;388;p47">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15" name="Picture 14" descr="A table with numbers and text&#10;&#10;Description automatically generated">
            <a:extLst>
              <a:ext uri="{FF2B5EF4-FFF2-40B4-BE49-F238E27FC236}">
                <a16:creationId xmlns:a16="http://schemas.microsoft.com/office/drawing/2014/main" id="{9DF568D1-ACF4-6C1F-ACE4-7EB09A5880FB}"/>
              </a:ext>
            </a:extLst>
          </p:cNvPr>
          <p:cNvPicPr>
            <a:picLocks noChangeAspect="1"/>
          </p:cNvPicPr>
          <p:nvPr/>
        </p:nvPicPr>
        <p:blipFill>
          <a:blip r:embed="rId3"/>
          <a:stretch>
            <a:fillRect/>
          </a:stretch>
        </p:blipFill>
        <p:spPr>
          <a:xfrm>
            <a:off x="2646527" y="854129"/>
            <a:ext cx="2994826" cy="3981841"/>
          </a:xfrm>
          <a:prstGeom prst="rect">
            <a:avLst/>
          </a:prstGeom>
        </p:spPr>
      </p:pic>
      <p:cxnSp>
        <p:nvCxnSpPr>
          <p:cNvPr id="3" name="Straight Connector 2">
            <a:extLst>
              <a:ext uri="{FF2B5EF4-FFF2-40B4-BE49-F238E27FC236}">
                <a16:creationId xmlns:a16="http://schemas.microsoft.com/office/drawing/2014/main" id="{1CC26F62-68BF-88EE-C9EF-745ABB855DBB}"/>
              </a:ext>
            </a:extLst>
          </p:cNvPr>
          <p:cNvCxnSpPr/>
          <p:nvPr/>
        </p:nvCxnSpPr>
        <p:spPr>
          <a:xfrm flipV="1">
            <a:off x="0" y="666626"/>
            <a:ext cx="5129994" cy="2442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30625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DE54D2-811E-475C-65D9-66BE2AB07FE3}"/>
              </a:ext>
            </a:extLst>
          </p:cNvPr>
          <p:cNvSpPr>
            <a:spLocks noGrp="1"/>
          </p:cNvSpPr>
          <p:nvPr>
            <p:ph type="title"/>
          </p:nvPr>
        </p:nvSpPr>
        <p:spPr>
          <a:xfrm>
            <a:off x="35284" y="160082"/>
            <a:ext cx="8865000" cy="572700"/>
          </a:xfrm>
        </p:spPr>
        <p:txBody>
          <a:bodyPr/>
          <a:lstStyle/>
          <a:p>
            <a:pPr algn="l"/>
            <a:r>
              <a:rPr lang="en-US" sz="2400">
                <a:solidFill>
                  <a:srgbClr val="1F2328"/>
                </a:solidFill>
              </a:rPr>
              <a:t>Regression Summary - Before &amp; After Log Transformation</a:t>
            </a:r>
            <a:endParaRPr lang="en-US" sz="2400"/>
          </a:p>
        </p:txBody>
      </p:sp>
      <p:pic>
        <p:nvPicPr>
          <p:cNvPr id="7" name="Picture 6">
            <a:extLst>
              <a:ext uri="{FF2B5EF4-FFF2-40B4-BE49-F238E27FC236}">
                <a16:creationId xmlns:a16="http://schemas.microsoft.com/office/drawing/2014/main" id="{C3E55F61-21FB-8DE9-1D40-A30ED942BA13}"/>
              </a:ext>
            </a:extLst>
          </p:cNvPr>
          <p:cNvPicPr>
            <a:picLocks noChangeAspect="1"/>
          </p:cNvPicPr>
          <p:nvPr/>
        </p:nvPicPr>
        <p:blipFill>
          <a:blip r:embed="rId2"/>
          <a:stretch>
            <a:fillRect/>
          </a:stretch>
        </p:blipFill>
        <p:spPr>
          <a:xfrm>
            <a:off x="882385" y="800946"/>
            <a:ext cx="7287295" cy="3811137"/>
          </a:xfrm>
          <a:prstGeom prst="rect">
            <a:avLst/>
          </a:prstGeom>
        </p:spPr>
      </p:pic>
      <p:cxnSp>
        <p:nvCxnSpPr>
          <p:cNvPr id="3" name="Straight Connector 2">
            <a:extLst>
              <a:ext uri="{FF2B5EF4-FFF2-40B4-BE49-F238E27FC236}">
                <a16:creationId xmlns:a16="http://schemas.microsoft.com/office/drawing/2014/main" id="{EA2E6290-A00B-C19E-E4BB-BF531686A33F}"/>
              </a:ext>
            </a:extLst>
          </p:cNvPr>
          <p:cNvCxnSpPr/>
          <p:nvPr/>
        </p:nvCxnSpPr>
        <p:spPr>
          <a:xfrm flipV="1">
            <a:off x="0" y="603127"/>
            <a:ext cx="7572302" cy="39076"/>
          </a:xfrm>
          <a:prstGeom prst="line">
            <a:avLst/>
          </a:prstGeom>
        </p:spPr>
        <p:style>
          <a:lnRef idx="1">
            <a:schemeClr val="accent1"/>
          </a:lnRef>
          <a:fillRef idx="0">
            <a:schemeClr val="accent1"/>
          </a:fillRef>
          <a:effectRef idx="0">
            <a:schemeClr val="accent1"/>
          </a:effectRef>
          <a:fontRef idx="minor">
            <a:schemeClr val="tx1"/>
          </a:fontRef>
        </p:style>
      </p:cxnSp>
      <p:sp>
        <p:nvSpPr>
          <p:cNvPr id="8" name="Double Bracket 7">
            <a:extLst>
              <a:ext uri="{FF2B5EF4-FFF2-40B4-BE49-F238E27FC236}">
                <a16:creationId xmlns:a16="http://schemas.microsoft.com/office/drawing/2014/main" id="{3AE81529-D91A-AB91-42F3-F8DCF8AE5636}"/>
              </a:ext>
            </a:extLst>
          </p:cNvPr>
          <p:cNvSpPr/>
          <p:nvPr/>
        </p:nvSpPr>
        <p:spPr>
          <a:xfrm>
            <a:off x="3067538" y="3888154"/>
            <a:ext cx="1172307" cy="302846"/>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Double Bracket 8">
            <a:extLst>
              <a:ext uri="{FF2B5EF4-FFF2-40B4-BE49-F238E27FC236}">
                <a16:creationId xmlns:a16="http://schemas.microsoft.com/office/drawing/2014/main" id="{2B23FAB3-CB4B-6917-5C8D-6FB290A4EAC2}"/>
              </a:ext>
            </a:extLst>
          </p:cNvPr>
          <p:cNvSpPr/>
          <p:nvPr/>
        </p:nvSpPr>
        <p:spPr>
          <a:xfrm>
            <a:off x="6672384" y="3858845"/>
            <a:ext cx="1318846" cy="312615"/>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F6DA69A5-5271-CCB2-659C-794884415CC8}"/>
              </a:ext>
            </a:extLst>
          </p:cNvPr>
          <p:cNvCxnSpPr/>
          <p:nvPr/>
        </p:nvCxnSpPr>
        <p:spPr>
          <a:xfrm flipV="1">
            <a:off x="3411416" y="1641720"/>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136AE46-BC1E-077D-2F07-192E4D627783}"/>
              </a:ext>
            </a:extLst>
          </p:cNvPr>
          <p:cNvCxnSpPr>
            <a:cxnSpLocks/>
          </p:cNvCxnSpPr>
          <p:nvPr/>
        </p:nvCxnSpPr>
        <p:spPr>
          <a:xfrm flipV="1">
            <a:off x="7084646" y="1641719"/>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8E88D96-9D6D-D76E-B5DC-209CD54A6CDB}"/>
              </a:ext>
            </a:extLst>
          </p:cNvPr>
          <p:cNvCxnSpPr>
            <a:cxnSpLocks/>
          </p:cNvCxnSpPr>
          <p:nvPr/>
        </p:nvCxnSpPr>
        <p:spPr>
          <a:xfrm flipV="1">
            <a:off x="3411416" y="3488104"/>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C0608E7-D8AB-98F1-EAD6-4E1D75290249}"/>
              </a:ext>
            </a:extLst>
          </p:cNvPr>
          <p:cNvCxnSpPr>
            <a:cxnSpLocks/>
          </p:cNvCxnSpPr>
          <p:nvPr/>
        </p:nvCxnSpPr>
        <p:spPr>
          <a:xfrm flipV="1">
            <a:off x="6996723" y="3488103"/>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2833D95-7FE3-99BF-8BD5-6A2F0CD5D6D3}"/>
              </a:ext>
            </a:extLst>
          </p:cNvPr>
          <p:cNvCxnSpPr>
            <a:cxnSpLocks/>
          </p:cNvCxnSpPr>
          <p:nvPr/>
        </p:nvCxnSpPr>
        <p:spPr>
          <a:xfrm flipV="1">
            <a:off x="6996723" y="3204796"/>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DECB603-D295-4117-8874-AB6A32C64CDA}"/>
              </a:ext>
            </a:extLst>
          </p:cNvPr>
          <p:cNvCxnSpPr>
            <a:cxnSpLocks/>
          </p:cNvCxnSpPr>
          <p:nvPr/>
        </p:nvCxnSpPr>
        <p:spPr>
          <a:xfrm flipV="1">
            <a:off x="3367454" y="3204796"/>
            <a:ext cx="670169" cy="3907"/>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7383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B6B3A7E0-C426-2A9D-E032-81FB64A3DDD9}"/>
              </a:ext>
            </a:extLst>
          </p:cNvPr>
          <p:cNvSpPr txBox="1">
            <a:spLocks/>
          </p:cNvSpPr>
          <p:nvPr/>
        </p:nvSpPr>
        <p:spPr>
          <a:xfrm>
            <a:off x="64591" y="228467"/>
            <a:ext cx="866961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Josefin Sans"/>
              <a:buNone/>
              <a:defRPr sz="28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0">
                <a:solidFill>
                  <a:srgbClr val="1F2328"/>
                </a:solidFill>
              </a:rPr>
              <a:t>Regression Model Assumptions Before Outliers</a:t>
            </a:r>
            <a:endParaRPr lang="en-US" err="1"/>
          </a:p>
        </p:txBody>
      </p:sp>
      <p:cxnSp>
        <p:nvCxnSpPr>
          <p:cNvPr id="9" name="Straight Connector 8">
            <a:extLst>
              <a:ext uri="{FF2B5EF4-FFF2-40B4-BE49-F238E27FC236}">
                <a16:creationId xmlns:a16="http://schemas.microsoft.com/office/drawing/2014/main" id="{1C16BFA4-9175-F03B-1F33-0A9114E40C4E}"/>
              </a:ext>
            </a:extLst>
          </p:cNvPr>
          <p:cNvCxnSpPr/>
          <p:nvPr/>
        </p:nvCxnSpPr>
        <p:spPr>
          <a:xfrm flipV="1">
            <a:off x="0" y="798511"/>
            <a:ext cx="7689533" cy="34191"/>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Picture 9" descr="A collage of graphs&#10;&#10;Description automatically generated">
            <a:extLst>
              <a:ext uri="{FF2B5EF4-FFF2-40B4-BE49-F238E27FC236}">
                <a16:creationId xmlns:a16="http://schemas.microsoft.com/office/drawing/2014/main" id="{253369DE-B9BF-68CF-2A68-D251FE8FA858}"/>
              </a:ext>
            </a:extLst>
          </p:cNvPr>
          <p:cNvPicPr>
            <a:picLocks noChangeAspect="1"/>
          </p:cNvPicPr>
          <p:nvPr/>
        </p:nvPicPr>
        <p:blipFill>
          <a:blip r:embed="rId2"/>
          <a:stretch>
            <a:fillRect/>
          </a:stretch>
        </p:blipFill>
        <p:spPr>
          <a:xfrm>
            <a:off x="1524229" y="901700"/>
            <a:ext cx="5753619" cy="3931138"/>
          </a:xfrm>
          <a:prstGeom prst="rect">
            <a:avLst/>
          </a:prstGeom>
        </p:spPr>
      </p:pic>
    </p:spTree>
    <p:extLst>
      <p:ext uri="{BB962C8B-B14F-4D97-AF65-F5344CB8AC3E}">
        <p14:creationId xmlns:p14="http://schemas.microsoft.com/office/powerpoint/2010/main" val="38703371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B6B3A7E0-C426-2A9D-E032-81FB64A3DDD9}"/>
              </a:ext>
            </a:extLst>
          </p:cNvPr>
          <p:cNvSpPr txBox="1">
            <a:spLocks/>
          </p:cNvSpPr>
          <p:nvPr/>
        </p:nvSpPr>
        <p:spPr>
          <a:xfrm>
            <a:off x="64591" y="228467"/>
            <a:ext cx="865984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Josefin Sans"/>
              <a:buNone/>
              <a:defRPr sz="28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0">
                <a:solidFill>
                  <a:srgbClr val="1F2328"/>
                </a:solidFill>
              </a:rPr>
              <a:t>Regression Model Assumption After Outliers</a:t>
            </a:r>
            <a:endParaRPr lang="en-US"/>
          </a:p>
        </p:txBody>
      </p:sp>
      <p:cxnSp>
        <p:nvCxnSpPr>
          <p:cNvPr id="9" name="Straight Connector 8">
            <a:extLst>
              <a:ext uri="{FF2B5EF4-FFF2-40B4-BE49-F238E27FC236}">
                <a16:creationId xmlns:a16="http://schemas.microsoft.com/office/drawing/2014/main" id="{1C16BFA4-9175-F03B-1F33-0A9114E40C4E}"/>
              </a:ext>
            </a:extLst>
          </p:cNvPr>
          <p:cNvCxnSpPr/>
          <p:nvPr/>
        </p:nvCxnSpPr>
        <p:spPr>
          <a:xfrm flipV="1">
            <a:off x="0" y="769204"/>
            <a:ext cx="7269456" cy="48845"/>
          </a:xfrm>
          <a:prstGeom prst="line">
            <a:avLst/>
          </a:prstGeom>
        </p:spPr>
        <p:style>
          <a:lnRef idx="1">
            <a:schemeClr val="accent1"/>
          </a:lnRef>
          <a:fillRef idx="0">
            <a:schemeClr val="accent1"/>
          </a:fillRef>
          <a:effectRef idx="0">
            <a:schemeClr val="accent1"/>
          </a:effectRef>
          <a:fontRef idx="minor">
            <a:schemeClr val="tx1"/>
          </a:fontRef>
        </p:style>
      </p:cxnSp>
      <p:pic>
        <p:nvPicPr>
          <p:cNvPr id="2" name="Picture 1" descr="A collage of graphs&#10;&#10;Description automatically generated">
            <a:extLst>
              <a:ext uri="{FF2B5EF4-FFF2-40B4-BE49-F238E27FC236}">
                <a16:creationId xmlns:a16="http://schemas.microsoft.com/office/drawing/2014/main" id="{2DFBA96A-2F63-98E5-91CF-252C4394755C}"/>
              </a:ext>
            </a:extLst>
          </p:cNvPr>
          <p:cNvPicPr>
            <a:picLocks noChangeAspect="1"/>
          </p:cNvPicPr>
          <p:nvPr/>
        </p:nvPicPr>
        <p:blipFill>
          <a:blip r:embed="rId2"/>
          <a:stretch>
            <a:fillRect/>
          </a:stretch>
        </p:blipFill>
        <p:spPr>
          <a:xfrm>
            <a:off x="1896196" y="921239"/>
            <a:ext cx="5351607" cy="3892061"/>
          </a:xfrm>
          <a:prstGeom prst="rect">
            <a:avLst/>
          </a:prstGeom>
        </p:spPr>
      </p:pic>
    </p:spTree>
    <p:extLst>
      <p:ext uri="{BB962C8B-B14F-4D97-AF65-F5344CB8AC3E}">
        <p14:creationId xmlns:p14="http://schemas.microsoft.com/office/powerpoint/2010/main" val="2705134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50" name="Google Shape;350;p4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Dataset</a:t>
            </a:r>
            <a:endParaRPr/>
          </a:p>
        </p:txBody>
      </p:sp>
      <p:sp>
        <p:nvSpPr>
          <p:cNvPr id="351" name="Google Shape;351;p45">
            <a:hlinkClick r:id="rId3" action="ppaction://hlinksldjump"/>
          </p:cNvPr>
          <p:cNvSpPr txBox="1">
            <a:spLocks noGrp="1"/>
          </p:cNvSpPr>
          <p:nvPr>
            <p:ph type="title" idx="2"/>
          </p:nvPr>
        </p:nvSpPr>
        <p:spPr>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a:t>01</a:t>
            </a:r>
            <a:endParaRPr/>
          </a:p>
        </p:txBody>
      </p:sp>
      <p:sp>
        <p:nvSpPr>
          <p:cNvPr id="352" name="Google Shape;352;p45"/>
          <p:cNvSpPr txBox="1">
            <a:spLocks noGrp="1"/>
          </p:cNvSpPr>
          <p:nvPr>
            <p:ph type="subTitle" idx="1"/>
          </p:nvPr>
        </p:nvSpPr>
        <p:spPr>
          <a:xfrm>
            <a:off x="1697700" y="2094528"/>
            <a:ext cx="2712300" cy="6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Database of Economic Incentives from </a:t>
            </a:r>
            <a:r>
              <a:rPr lang="en-US">
                <a:solidFill>
                  <a:srgbClr val="0070C0"/>
                </a:solidFill>
              </a:rPr>
              <a:t>data.gov.</a:t>
            </a:r>
          </a:p>
        </p:txBody>
      </p:sp>
      <p:sp>
        <p:nvSpPr>
          <p:cNvPr id="353" name="Google Shape;353;p45"/>
          <p:cNvSpPr txBox="1">
            <a:spLocks noGrp="1"/>
          </p:cNvSpPr>
          <p:nvPr>
            <p:ph type="title" idx="3"/>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354" name="Google Shape;354;p45">
            <a:hlinkClick r:id="" action="ppaction://noaction"/>
          </p:cNvPr>
          <p:cNvSpPr txBox="1">
            <a:spLocks noGrp="1"/>
          </p:cNvSpPr>
          <p:nvPr>
            <p:ph type="title" idx="4"/>
          </p:nvPr>
        </p:nvSpPr>
        <p:spPr>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a:t>02</a:t>
            </a:r>
            <a:endParaRPr/>
          </a:p>
        </p:txBody>
      </p:sp>
      <p:sp>
        <p:nvSpPr>
          <p:cNvPr id="355" name="Google Shape;355;p45"/>
          <p:cNvSpPr txBox="1">
            <a:spLocks noGrp="1"/>
          </p:cNvSpPr>
          <p:nvPr>
            <p:ph type="subTitle" idx="5"/>
          </p:nvPr>
        </p:nvSpPr>
        <p:spPr>
          <a:xfrm>
            <a:off x="1697122" y="3572255"/>
            <a:ext cx="2712300" cy="143224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400"/>
              <a:t>Multiple OLS Regression</a:t>
            </a:r>
          </a:p>
          <a:p>
            <a:pPr marL="285750" lvl="0" indent="-285750" algn="l" rtl="0">
              <a:spcBef>
                <a:spcPts val="0"/>
              </a:spcBef>
              <a:spcAft>
                <a:spcPts val="0"/>
              </a:spcAft>
              <a:buFont typeface="Arial" panose="020B0604020202020204" pitchFamily="34" charset="0"/>
              <a:buChar char="•"/>
            </a:pPr>
            <a:r>
              <a:rPr lang="en-US" sz="1400"/>
              <a:t>Power Analysis</a:t>
            </a:r>
          </a:p>
          <a:p>
            <a:pPr marL="285750" lvl="0" indent="-285750" algn="l" rtl="0">
              <a:spcBef>
                <a:spcPts val="0"/>
              </a:spcBef>
              <a:spcAft>
                <a:spcPts val="0"/>
              </a:spcAft>
              <a:buFont typeface="Arial" panose="020B0604020202020204" pitchFamily="34" charset="0"/>
              <a:buChar char="•"/>
            </a:pPr>
            <a:r>
              <a:rPr lang="en-US" sz="1400"/>
              <a:t>Hypothesis Testing</a:t>
            </a:r>
          </a:p>
        </p:txBody>
      </p:sp>
      <p:sp>
        <p:nvSpPr>
          <p:cNvPr id="356" name="Google Shape;356;p45"/>
          <p:cNvSpPr txBox="1">
            <a:spLocks noGrp="1"/>
          </p:cNvSpPr>
          <p:nvPr>
            <p:ph type="title" idx="6"/>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Description of Variables</a:t>
            </a:r>
            <a:endParaRPr/>
          </a:p>
        </p:txBody>
      </p:sp>
      <p:sp>
        <p:nvSpPr>
          <p:cNvPr id="357" name="Google Shape;357;p45">
            <a:hlinkClick r:id="rId4" action="ppaction://hlinksldjump"/>
          </p:cNvPr>
          <p:cNvSpPr txBox="1">
            <a:spLocks noGrp="1"/>
          </p:cNvSpPr>
          <p:nvPr>
            <p:ph type="title" idx="7"/>
          </p:nvPr>
        </p:nvSpPr>
        <p:spPr>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a:t>03</a:t>
            </a:r>
            <a:endParaRPr/>
          </a:p>
        </p:txBody>
      </p:sp>
      <p:sp>
        <p:nvSpPr>
          <p:cNvPr id="358" name="Google Shape;358;p45"/>
          <p:cNvSpPr txBox="1">
            <a:spLocks noGrp="1"/>
          </p:cNvSpPr>
          <p:nvPr>
            <p:ph type="subTitle" idx="8"/>
          </p:nvPr>
        </p:nvSpPr>
        <p:spPr>
          <a:xfrm>
            <a:off x="5662400" y="2094528"/>
            <a:ext cx="3066830" cy="102533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400"/>
              <a:t>Total State Awards</a:t>
            </a:r>
          </a:p>
          <a:p>
            <a:pPr marL="285750" lvl="0" indent="-285750" algn="l" rtl="0">
              <a:spcBef>
                <a:spcPts val="0"/>
              </a:spcBef>
              <a:spcAft>
                <a:spcPts val="0"/>
              </a:spcAft>
              <a:buFont typeface="Arial" panose="020B0604020202020204" pitchFamily="34" charset="0"/>
              <a:buChar char="•"/>
            </a:pPr>
            <a:r>
              <a:rPr lang="en-US" sz="1400"/>
              <a:t>Program</a:t>
            </a:r>
          </a:p>
          <a:p>
            <a:pPr marL="285750" lvl="0" indent="-285750" algn="l" rtl="0">
              <a:spcBef>
                <a:spcPts val="0"/>
              </a:spcBef>
              <a:spcAft>
                <a:spcPts val="0"/>
              </a:spcAft>
              <a:buFont typeface="Arial" panose="020B0604020202020204" pitchFamily="34" charset="0"/>
              <a:buChar char="•"/>
            </a:pPr>
            <a:r>
              <a:rPr lang="en-US" sz="1400"/>
              <a:t>Industry</a:t>
            </a:r>
          </a:p>
          <a:p>
            <a:pPr marL="285750" lvl="0" indent="-285750" algn="l" rtl="0">
              <a:spcBef>
                <a:spcPts val="0"/>
              </a:spcBef>
              <a:spcAft>
                <a:spcPts val="0"/>
              </a:spcAft>
              <a:buFont typeface="Arial" panose="020B0604020202020204" pitchFamily="34" charset="0"/>
              <a:buChar char="•"/>
            </a:pPr>
            <a:r>
              <a:rPr lang="en-US" sz="1400"/>
              <a:t>Region</a:t>
            </a:r>
          </a:p>
          <a:p>
            <a:pPr marL="285750" lvl="0" indent="-285750" algn="l" rtl="0">
              <a:spcBef>
                <a:spcPts val="0"/>
              </a:spcBef>
              <a:spcAft>
                <a:spcPts val="0"/>
              </a:spcAft>
              <a:buFont typeface="Arial" panose="020B0604020202020204" pitchFamily="34" charset="0"/>
              <a:buChar char="•"/>
            </a:pPr>
            <a:r>
              <a:rPr lang="en-US" sz="1400"/>
              <a:t>Disbursements to Date</a:t>
            </a:r>
          </a:p>
          <a:p>
            <a:pPr marL="0" lvl="0" indent="0" algn="l" rtl="0">
              <a:spcBef>
                <a:spcPts val="0"/>
              </a:spcBef>
              <a:spcAft>
                <a:spcPts val="0"/>
              </a:spcAft>
            </a:pPr>
            <a:endParaRPr lang="en-US" sz="1400"/>
          </a:p>
        </p:txBody>
      </p:sp>
      <p:sp>
        <p:nvSpPr>
          <p:cNvPr id="359" name="Google Shape;359;p45"/>
          <p:cNvSpPr txBox="1">
            <a:spLocks noGrp="1"/>
          </p:cNvSpPr>
          <p:nvPr>
            <p:ph type="title" idx="9"/>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Software Used</a:t>
            </a:r>
            <a:endParaRPr/>
          </a:p>
        </p:txBody>
      </p:sp>
      <p:sp>
        <p:nvSpPr>
          <p:cNvPr id="360" name="Google Shape;360;p45">
            <a:hlinkClick r:id="" action="ppaction://noaction"/>
          </p:cNvPr>
          <p:cNvSpPr txBox="1">
            <a:spLocks noGrp="1"/>
          </p:cNvSpPr>
          <p:nvPr>
            <p:ph type="title" idx="13"/>
          </p:nvPr>
        </p:nvSpPr>
        <p:spPr>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a:t>04</a:t>
            </a:r>
            <a:endParaRPr/>
          </a:p>
        </p:txBody>
      </p:sp>
      <p:sp>
        <p:nvSpPr>
          <p:cNvPr id="349" name="Google Shape;349;p45"/>
          <p:cNvSpPr txBox="1">
            <a:spLocks noGrp="1"/>
          </p:cNvSpPr>
          <p:nvPr>
            <p:ph type="title" idx="15"/>
          </p:nvPr>
        </p:nvSpPr>
        <p:spPr>
          <a:xfrm>
            <a:off x="190740" y="481120"/>
            <a:ext cx="620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cxnSp>
        <p:nvCxnSpPr>
          <p:cNvPr id="362" name="Google Shape;362;p45"/>
          <p:cNvCxnSpPr/>
          <p:nvPr/>
        </p:nvCxnSpPr>
        <p:spPr>
          <a:xfrm>
            <a:off x="1026763" y="1766770"/>
            <a:ext cx="0" cy="425700"/>
          </a:xfrm>
          <a:prstGeom prst="straightConnector1">
            <a:avLst/>
          </a:prstGeom>
          <a:noFill/>
          <a:ln w="76200" cap="flat" cmpd="sng">
            <a:solidFill>
              <a:schemeClr val="accent1"/>
            </a:solidFill>
            <a:prstDash val="solid"/>
            <a:round/>
            <a:headEnd type="none" w="med" len="med"/>
            <a:tailEnd type="none" w="med" len="med"/>
          </a:ln>
        </p:spPr>
      </p:cxnSp>
      <p:cxnSp>
        <p:nvCxnSpPr>
          <p:cNvPr id="363" name="Google Shape;363;p45"/>
          <p:cNvCxnSpPr/>
          <p:nvPr/>
        </p:nvCxnSpPr>
        <p:spPr>
          <a:xfrm>
            <a:off x="1026763" y="3213370"/>
            <a:ext cx="0" cy="425700"/>
          </a:xfrm>
          <a:prstGeom prst="straightConnector1">
            <a:avLst/>
          </a:prstGeom>
          <a:noFill/>
          <a:ln w="76200" cap="flat" cmpd="sng">
            <a:solidFill>
              <a:schemeClr val="accent1"/>
            </a:solidFill>
            <a:prstDash val="solid"/>
            <a:round/>
            <a:headEnd type="none" w="med" len="med"/>
            <a:tailEnd type="none" w="med" len="med"/>
          </a:ln>
        </p:spPr>
      </p:cxnSp>
      <p:cxnSp>
        <p:nvCxnSpPr>
          <p:cNvPr id="364" name="Google Shape;364;p45"/>
          <p:cNvCxnSpPr/>
          <p:nvPr/>
        </p:nvCxnSpPr>
        <p:spPr>
          <a:xfrm>
            <a:off x="4991563" y="1766770"/>
            <a:ext cx="0" cy="425700"/>
          </a:xfrm>
          <a:prstGeom prst="straightConnector1">
            <a:avLst/>
          </a:prstGeom>
          <a:noFill/>
          <a:ln w="76200" cap="flat" cmpd="sng">
            <a:solidFill>
              <a:schemeClr val="accent1"/>
            </a:solidFill>
            <a:prstDash val="solid"/>
            <a:round/>
            <a:headEnd type="none" w="med" len="med"/>
            <a:tailEnd type="none" w="med" len="med"/>
          </a:ln>
        </p:spPr>
      </p:cxnSp>
      <p:cxnSp>
        <p:nvCxnSpPr>
          <p:cNvPr id="365" name="Google Shape;365;p45"/>
          <p:cNvCxnSpPr/>
          <p:nvPr/>
        </p:nvCxnSpPr>
        <p:spPr>
          <a:xfrm>
            <a:off x="4991563" y="3213370"/>
            <a:ext cx="0" cy="425700"/>
          </a:xfrm>
          <a:prstGeom prst="straightConnector1">
            <a:avLst/>
          </a:prstGeom>
          <a:noFill/>
          <a:ln w="76200" cap="flat" cmpd="sng">
            <a:solidFill>
              <a:schemeClr val="accent1"/>
            </a:solidFill>
            <a:prstDash val="solid"/>
            <a:round/>
            <a:headEnd type="none" w="med" len="med"/>
            <a:tailEnd type="none" w="med" len="med"/>
          </a:ln>
        </p:spPr>
      </p:cxnSp>
      <p:pic>
        <p:nvPicPr>
          <p:cNvPr id="3" name="Picture 2" descr="A blue circle with a letter r&#10;&#10;Description automatically generated">
            <a:extLst>
              <a:ext uri="{FF2B5EF4-FFF2-40B4-BE49-F238E27FC236}">
                <a16:creationId xmlns:a16="http://schemas.microsoft.com/office/drawing/2014/main" id="{2928BB70-883C-3E46-F6E9-4A80CA2DA512}"/>
              </a:ext>
            </a:extLst>
          </p:cNvPr>
          <p:cNvPicPr>
            <a:picLocks noChangeAspect="1"/>
          </p:cNvPicPr>
          <p:nvPr/>
        </p:nvPicPr>
        <p:blipFill>
          <a:blip r:embed="rId5"/>
          <a:stretch>
            <a:fillRect/>
          </a:stretch>
        </p:blipFill>
        <p:spPr>
          <a:xfrm>
            <a:off x="6552766" y="3765102"/>
            <a:ext cx="445562" cy="445562"/>
          </a:xfrm>
          <a:prstGeom prst="rect">
            <a:avLst/>
          </a:prstGeom>
        </p:spPr>
      </p:pic>
      <p:pic>
        <p:nvPicPr>
          <p:cNvPr id="5" name="Picture 4" descr="A green box with a white x on it&#10;&#10;Description automatically generated">
            <a:extLst>
              <a:ext uri="{FF2B5EF4-FFF2-40B4-BE49-F238E27FC236}">
                <a16:creationId xmlns:a16="http://schemas.microsoft.com/office/drawing/2014/main" id="{0EBBE204-89C9-0510-2282-ACED6D2F2B08}"/>
              </a:ext>
            </a:extLst>
          </p:cNvPr>
          <p:cNvPicPr>
            <a:picLocks noChangeAspect="1"/>
          </p:cNvPicPr>
          <p:nvPr/>
        </p:nvPicPr>
        <p:blipFill>
          <a:blip r:embed="rId6"/>
          <a:stretch>
            <a:fillRect/>
          </a:stretch>
        </p:blipFill>
        <p:spPr>
          <a:xfrm>
            <a:off x="5855041" y="3778964"/>
            <a:ext cx="457444" cy="4317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p:nvPr/>
        </p:nvSpPr>
        <p:spPr>
          <a:xfrm>
            <a:off x="4165275" y="991250"/>
            <a:ext cx="4138200" cy="3188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sp>
        <p:nvSpPr>
          <p:cNvPr id="341" name="Google Shape;341;p44"/>
          <p:cNvSpPr txBox="1">
            <a:spLocks noGrp="1"/>
          </p:cNvSpPr>
          <p:nvPr>
            <p:ph type="title"/>
          </p:nvPr>
        </p:nvSpPr>
        <p:spPr>
          <a:xfrm>
            <a:off x="743468" y="2115050"/>
            <a:ext cx="5151600" cy="9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Josefin Sans" pitchFamily="2" charset="77"/>
                <a:cs typeface="Gurmukhi MT" pitchFamily="2" charset="0"/>
              </a:rPr>
              <a:t>Findings</a:t>
            </a:r>
            <a:endParaRPr b="1">
              <a:latin typeface="Josefin Sans" pitchFamily="2" charset="77"/>
              <a:cs typeface="Gurmukhi MT" pitchFamily="2" charset="0"/>
            </a:endParaRPr>
          </a:p>
        </p:txBody>
      </p:sp>
      <p:sp>
        <p:nvSpPr>
          <p:cNvPr id="2" name="TextBox 1">
            <a:extLst>
              <a:ext uri="{FF2B5EF4-FFF2-40B4-BE49-F238E27FC236}">
                <a16:creationId xmlns:a16="http://schemas.microsoft.com/office/drawing/2014/main" id="{EF798A9E-DF8B-CB62-112A-083F8B8ADB84}"/>
              </a:ext>
            </a:extLst>
          </p:cNvPr>
          <p:cNvSpPr txBox="1"/>
          <p:nvPr/>
        </p:nvSpPr>
        <p:spPr>
          <a:xfrm>
            <a:off x="4699591" y="1695848"/>
            <a:ext cx="3348538"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a:latin typeface="Josefin Sans"/>
              </a:rPr>
              <a:t>For every additional dollar invested in </a:t>
            </a:r>
            <a:r>
              <a:rPr lang="en-US" sz="1600" b="1">
                <a:latin typeface="Josefin Sans"/>
              </a:rPr>
              <a:t>small businesses</a:t>
            </a:r>
            <a:r>
              <a:rPr lang="en-US" sz="1600">
                <a:latin typeface="Josefin Sans"/>
              </a:rPr>
              <a:t>, there is a decrease of $16,050 in agriculture</a:t>
            </a:r>
          </a:p>
          <a:p>
            <a:pPr marL="285750" indent="-285750">
              <a:buFont typeface="Arial" panose="020B0604020202020204" pitchFamily="34" charset="0"/>
              <a:buChar char="•"/>
            </a:pPr>
            <a:r>
              <a:rPr lang="en-US" sz="1600">
                <a:latin typeface="Josefin Sans"/>
              </a:rPr>
              <a:t>For every dollar allocated in </a:t>
            </a:r>
            <a:r>
              <a:rPr lang="en-US" sz="1600" b="1">
                <a:latin typeface="Josefin Sans"/>
              </a:rPr>
              <a:t>minority/women</a:t>
            </a:r>
            <a:r>
              <a:rPr lang="en-US" sz="1600">
                <a:latin typeface="Josefin Sans"/>
              </a:rPr>
              <a:t> related programs, there is an increase of $16,000 in agriculture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9"/>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7A6F85E7-A587-7E21-CDB6-1EB05A741C30}"/>
              </a:ext>
            </a:extLst>
          </p:cNvPr>
          <p:cNvGraphicFramePr>
            <a:graphicFrameLocks noGrp="1"/>
          </p:cNvGraphicFramePr>
          <p:nvPr>
            <p:extLst>
              <p:ext uri="{D42A27DB-BD31-4B8C-83A1-F6EECF244321}">
                <p14:modId xmlns:p14="http://schemas.microsoft.com/office/powerpoint/2010/main" val="3033252566"/>
              </p:ext>
            </p:extLst>
          </p:nvPr>
        </p:nvGraphicFramePr>
        <p:xfrm>
          <a:off x="508000" y="1136072"/>
          <a:ext cx="8035719" cy="3339222"/>
        </p:xfrm>
        <a:graphic>
          <a:graphicData uri="http://schemas.openxmlformats.org/drawingml/2006/table">
            <a:tbl>
              <a:tblPr firstRow="1" bandRow="1">
                <a:tableStyleId>{8EC20E35-A176-4012-BC5E-935CFFF8708E}</a:tableStyleId>
              </a:tblPr>
              <a:tblGrid>
                <a:gridCol w="2328022">
                  <a:extLst>
                    <a:ext uri="{9D8B030D-6E8A-4147-A177-3AD203B41FA5}">
                      <a16:colId xmlns:a16="http://schemas.microsoft.com/office/drawing/2014/main" val="3140994529"/>
                    </a:ext>
                  </a:extLst>
                </a:gridCol>
                <a:gridCol w="2126314">
                  <a:extLst>
                    <a:ext uri="{9D8B030D-6E8A-4147-A177-3AD203B41FA5}">
                      <a16:colId xmlns:a16="http://schemas.microsoft.com/office/drawing/2014/main" val="1412176240"/>
                    </a:ext>
                  </a:extLst>
                </a:gridCol>
                <a:gridCol w="2050676">
                  <a:extLst>
                    <a:ext uri="{9D8B030D-6E8A-4147-A177-3AD203B41FA5}">
                      <a16:colId xmlns:a16="http://schemas.microsoft.com/office/drawing/2014/main" val="3242739439"/>
                    </a:ext>
                  </a:extLst>
                </a:gridCol>
                <a:gridCol w="1530707">
                  <a:extLst>
                    <a:ext uri="{9D8B030D-6E8A-4147-A177-3AD203B41FA5}">
                      <a16:colId xmlns:a16="http://schemas.microsoft.com/office/drawing/2014/main" val="1923740892"/>
                    </a:ext>
                  </a:extLst>
                </a:gridCol>
              </a:tblGrid>
              <a:tr h="811829">
                <a:tc>
                  <a:txBody>
                    <a:bodyPr/>
                    <a:lstStyle/>
                    <a:p>
                      <a:endParaRPr lang="en-US" sz="2000">
                        <a:effectLst/>
                      </a:endParaRPr>
                    </a:p>
                  </a:txBody>
                  <a:tcPr marL="0" marR="0" marT="0" marB="0" anchor="ctr">
                    <a:lnL>
                      <a:noFill/>
                    </a:lnL>
                    <a:lnR>
                      <a:noFill/>
                    </a:lnR>
                    <a:lnT w="25400" cmpd="sng">
                      <a:noFill/>
                    </a:lnT>
                    <a:lnB w="25400" cmpd="sng">
                      <a:noFill/>
                    </a:lnB>
                    <a:lnTlToBr w="12700" cmpd="sng">
                      <a:noFill/>
                      <a:prstDash val="solid"/>
                    </a:lnTlToBr>
                    <a:lnBlToTr w="12700" cmpd="sng">
                      <a:noFill/>
                      <a:prstDash val="solid"/>
                    </a:lnBlToTr>
                    <a:solidFill>
                      <a:schemeClr val="accent1"/>
                    </a:solidFill>
                  </a:tcPr>
                </a:tc>
                <a:tc>
                  <a:txBody>
                    <a:bodyPr/>
                    <a:lstStyle/>
                    <a:p>
                      <a:pPr algn="l"/>
                      <a:r>
                        <a:rPr lang="en-US" sz="2000" dirty="0">
                          <a:effectLst/>
                        </a:rPr>
                        <a:t>Normalized </a:t>
                      </a:r>
                    </a:p>
                  </a:txBody>
                  <a:tcPr marL="0" marR="0" marT="0" marB="0" anchor="ctr">
                    <a:lnL>
                      <a:noFill/>
                    </a:lnL>
                    <a:lnR>
                      <a:noFill/>
                    </a:lnR>
                    <a:lnT w="25400" cmpd="sng">
                      <a:noFill/>
                    </a:lnT>
                    <a:lnB w="25400" cmpd="sng">
                      <a:noFill/>
                    </a:lnB>
                    <a:lnTlToBr w="12700" cmpd="sng">
                      <a:noFill/>
                      <a:prstDash val="solid"/>
                    </a:lnTlToBr>
                    <a:lnBlToTr w="12700" cmpd="sng">
                      <a:noFill/>
                      <a:prstDash val="solid"/>
                    </a:lnBlToTr>
                    <a:solidFill>
                      <a:schemeClr val="accent1"/>
                    </a:solidFill>
                  </a:tcPr>
                </a:tc>
                <a:tc>
                  <a:txBody>
                    <a:bodyPr/>
                    <a:lstStyle/>
                    <a:p>
                      <a:pPr algn="ctr"/>
                      <a:r>
                        <a:rPr lang="en-US" sz="2000">
                          <a:effectLst/>
                        </a:rPr>
                        <a:t>Non </a:t>
                      </a:r>
                    </a:p>
                    <a:p>
                      <a:pPr algn="ctr"/>
                      <a:r>
                        <a:rPr lang="en-US" sz="2000">
                          <a:effectLst/>
                        </a:rPr>
                        <a:t>Normalized   </a:t>
                      </a:r>
                    </a:p>
                  </a:txBody>
                  <a:tcPr marL="0" marR="0" marT="0" marB="0" anchor="ctr">
                    <a:lnL>
                      <a:noFill/>
                    </a:lnL>
                    <a:lnR>
                      <a:noFill/>
                    </a:lnR>
                    <a:lnT w="25400" cmpd="sng">
                      <a:noFill/>
                    </a:lnT>
                    <a:lnB w="25400" cmpd="sng">
                      <a:noFill/>
                    </a:lnB>
                    <a:lnTlToBr w="12700" cmpd="sng">
                      <a:noFill/>
                      <a:prstDash val="solid"/>
                    </a:lnTlToBr>
                    <a:lnBlToTr w="12700" cmpd="sng">
                      <a:noFill/>
                      <a:prstDash val="solid"/>
                    </a:lnBlToTr>
                    <a:solidFill>
                      <a:schemeClr val="accent1"/>
                    </a:solidFill>
                  </a:tcPr>
                </a:tc>
                <a:tc>
                  <a:txBody>
                    <a:bodyPr/>
                    <a:lstStyle/>
                    <a:p>
                      <a:pPr algn="l"/>
                      <a:r>
                        <a:rPr lang="en-US" sz="2000" dirty="0">
                          <a:effectLst/>
                        </a:rPr>
                        <a:t>Southwest Region     </a:t>
                      </a:r>
                    </a:p>
                  </a:txBody>
                  <a:tcPr marL="0" marR="0" marT="0" marB="0" anchor="ctr">
                    <a:lnL>
                      <a:noFill/>
                    </a:lnL>
                    <a:lnR>
                      <a:noFill/>
                    </a:lnR>
                    <a:lnT w="25400" cmpd="sng">
                      <a:noFill/>
                    </a:lnT>
                    <a:lnB w="254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869096298"/>
                  </a:ext>
                </a:extLst>
              </a:tr>
              <a:tr h="428891">
                <a:tc>
                  <a:txBody>
                    <a:bodyPr/>
                    <a:lstStyle/>
                    <a:p>
                      <a:r>
                        <a:rPr lang="en-US" sz="2000" dirty="0">
                          <a:effectLst/>
                        </a:rPr>
                        <a:t>Observations</a:t>
                      </a:r>
                    </a:p>
                  </a:txBody>
                  <a:tcPr marL="0" marR="0" marT="0" marB="0" anchor="ctr">
                    <a:lnT w="25400" cmpd="sng">
                      <a:noFill/>
                    </a:lnT>
                  </a:tcPr>
                </a:tc>
                <a:tc>
                  <a:txBody>
                    <a:bodyPr/>
                    <a:lstStyle/>
                    <a:p>
                      <a:pPr algn="ctr"/>
                      <a:r>
                        <a:rPr lang="en-US" sz="2000" dirty="0"/>
                        <a:t>44,460</a:t>
                      </a:r>
                    </a:p>
                  </a:txBody>
                  <a:tcPr marL="0" marR="0" marT="0" marB="0" anchor="ctr">
                    <a:lnT w="25400" cmpd="sng">
                      <a:noFill/>
                    </a:lnT>
                  </a:tcPr>
                </a:tc>
                <a:tc>
                  <a:txBody>
                    <a:bodyPr/>
                    <a:lstStyle/>
                    <a:p>
                      <a:pPr algn="ctr"/>
                      <a:r>
                        <a:rPr lang="en-US" sz="2000" dirty="0"/>
                        <a:t>44,460</a:t>
                      </a:r>
                    </a:p>
                  </a:txBody>
                  <a:tcPr marL="0" marR="0" marT="0" marB="0" anchor="ctr">
                    <a:lnT w="25400" cmpd="sng">
                      <a:noFill/>
                    </a:lnT>
                  </a:tcPr>
                </a:tc>
                <a:tc>
                  <a:txBody>
                    <a:bodyPr/>
                    <a:lstStyle/>
                    <a:p>
                      <a:pPr algn="ctr"/>
                      <a:r>
                        <a:rPr lang="en-US" sz="2000" dirty="0"/>
                        <a:t>4,080</a:t>
                      </a:r>
                    </a:p>
                  </a:txBody>
                  <a:tcPr marL="0" marR="0" marT="0" marB="0" anchor="ctr">
                    <a:lnT w="25400" cmpd="sng">
                      <a:noFill/>
                    </a:lnT>
                  </a:tcPr>
                </a:tc>
                <a:extLst>
                  <a:ext uri="{0D108BD9-81ED-4DB2-BD59-A6C34878D82A}">
                    <a16:rowId xmlns:a16="http://schemas.microsoft.com/office/drawing/2014/main" val="2386386569"/>
                  </a:ext>
                </a:extLst>
              </a:tr>
              <a:tr h="428891">
                <a:tc>
                  <a:txBody>
                    <a:bodyPr/>
                    <a:lstStyle/>
                    <a:p>
                      <a:r>
                        <a:rPr lang="en-US" sz="2000" dirty="0">
                          <a:effectLst/>
                        </a:rPr>
                        <a:t>R2</a:t>
                      </a:r>
                    </a:p>
                  </a:txBody>
                  <a:tcPr marL="0" marR="0" marT="0" marB="0" anchor="ctr"/>
                </a:tc>
                <a:tc>
                  <a:txBody>
                    <a:bodyPr/>
                    <a:lstStyle/>
                    <a:p>
                      <a:pPr algn="ctr"/>
                      <a:r>
                        <a:rPr lang="en-US" sz="2000" dirty="0"/>
                        <a:t>0.37</a:t>
                      </a:r>
                    </a:p>
                  </a:txBody>
                  <a:tcPr marL="0" marR="0" marT="0" marB="0" anchor="ctr"/>
                </a:tc>
                <a:tc>
                  <a:txBody>
                    <a:bodyPr/>
                    <a:lstStyle/>
                    <a:p>
                      <a:pPr algn="ctr"/>
                      <a:r>
                        <a:rPr lang="en-US" sz="2000" dirty="0"/>
                        <a:t>0.02</a:t>
                      </a:r>
                    </a:p>
                  </a:txBody>
                  <a:tcPr marL="0" marR="0" marT="0" marB="0" anchor="ctr"/>
                </a:tc>
                <a:tc>
                  <a:txBody>
                    <a:bodyPr/>
                    <a:lstStyle/>
                    <a:p>
                      <a:pPr algn="ctr"/>
                      <a:r>
                        <a:rPr lang="en-US" sz="2000" dirty="0"/>
                        <a:t>0.45</a:t>
                      </a:r>
                    </a:p>
                  </a:txBody>
                  <a:tcPr marL="0" marR="0" marT="0" marB="0" anchor="ctr"/>
                </a:tc>
                <a:extLst>
                  <a:ext uri="{0D108BD9-81ED-4DB2-BD59-A6C34878D82A}">
                    <a16:rowId xmlns:a16="http://schemas.microsoft.com/office/drawing/2014/main" val="1660498043"/>
                  </a:ext>
                </a:extLst>
              </a:tr>
              <a:tr h="428891">
                <a:tc>
                  <a:txBody>
                    <a:bodyPr/>
                    <a:lstStyle/>
                    <a:p>
                      <a:r>
                        <a:rPr lang="en-US" sz="2000" dirty="0">
                          <a:effectLst/>
                        </a:rPr>
                        <a:t>Adjusted R2 </a:t>
                      </a:r>
                    </a:p>
                  </a:txBody>
                  <a:tcPr marL="0" marR="0" marT="0" marB="0" anchor="ctr"/>
                </a:tc>
                <a:tc>
                  <a:txBody>
                    <a:bodyPr/>
                    <a:lstStyle/>
                    <a:p>
                      <a:pPr algn="ctr"/>
                      <a:r>
                        <a:rPr lang="en-US" sz="2000" dirty="0"/>
                        <a:t>0.37</a:t>
                      </a:r>
                    </a:p>
                  </a:txBody>
                  <a:tcPr marL="0" marR="0" marT="0" marB="0" anchor="ctr"/>
                </a:tc>
                <a:tc>
                  <a:txBody>
                    <a:bodyPr/>
                    <a:lstStyle/>
                    <a:p>
                      <a:pPr algn="ctr"/>
                      <a:r>
                        <a:rPr lang="en-US" sz="2000" dirty="0"/>
                        <a:t>0.02</a:t>
                      </a:r>
                    </a:p>
                  </a:txBody>
                  <a:tcPr marL="0" marR="0" marT="0" marB="0" anchor="ctr"/>
                </a:tc>
                <a:tc>
                  <a:txBody>
                    <a:bodyPr/>
                    <a:lstStyle/>
                    <a:p>
                      <a:pPr algn="ctr"/>
                      <a:r>
                        <a:rPr lang="en-US" sz="2000" dirty="0"/>
                        <a:t>0.45</a:t>
                      </a:r>
                    </a:p>
                  </a:txBody>
                  <a:tcPr marL="0" marR="0" marT="0" marB="0" anchor="ctr"/>
                </a:tc>
                <a:extLst>
                  <a:ext uri="{0D108BD9-81ED-4DB2-BD59-A6C34878D82A}">
                    <a16:rowId xmlns:a16="http://schemas.microsoft.com/office/drawing/2014/main" val="3788607498"/>
                  </a:ext>
                </a:extLst>
              </a:tr>
              <a:tr h="811829">
                <a:tc>
                  <a:txBody>
                    <a:bodyPr/>
                    <a:lstStyle/>
                    <a:p>
                      <a:r>
                        <a:rPr lang="en-US" sz="2000" dirty="0">
                          <a:effectLst/>
                        </a:rPr>
                        <a:t>Residual Std. Error </a:t>
                      </a:r>
                    </a:p>
                  </a:txBody>
                  <a:tcPr marL="0" marR="0" marT="0" marB="0" anchor="ctr">
                    <a:lnB>
                      <a:noFill/>
                    </a:lnB>
                  </a:tcPr>
                </a:tc>
                <a:tc>
                  <a:txBody>
                    <a:bodyPr/>
                    <a:lstStyle/>
                    <a:p>
                      <a:pPr algn="ctr"/>
                      <a:r>
                        <a:rPr lang="en-US" sz="2000" dirty="0"/>
                        <a:t>   1.04    </a:t>
                      </a:r>
                    </a:p>
                  </a:txBody>
                  <a:tcPr marL="0" marR="0" marT="0" marB="0" anchor="ctr">
                    <a:lnB>
                      <a:noFill/>
                    </a:lnB>
                  </a:tcPr>
                </a:tc>
                <a:tc>
                  <a:txBody>
                    <a:bodyPr/>
                    <a:lstStyle/>
                    <a:p>
                      <a:pPr algn="ctr"/>
                      <a:r>
                        <a:rPr lang="en-US" sz="2000" dirty="0"/>
                        <a:t>4.77 </a:t>
                      </a:r>
                    </a:p>
                  </a:txBody>
                  <a:tcPr marL="0" marR="0" marT="0" marB="0" anchor="ctr">
                    <a:lnB>
                      <a:noFill/>
                    </a:lnB>
                  </a:tcPr>
                </a:tc>
                <a:tc>
                  <a:txBody>
                    <a:bodyPr/>
                    <a:lstStyle/>
                    <a:p>
                      <a:pPr algn="ctr"/>
                      <a:r>
                        <a:rPr lang="en-US" sz="2000" dirty="0"/>
                        <a:t>1.24   </a:t>
                      </a:r>
                    </a:p>
                  </a:txBody>
                  <a:tcPr marL="0" marR="0" marT="0" marB="0" anchor="ctr">
                    <a:lnB>
                      <a:noFill/>
                    </a:lnB>
                  </a:tcPr>
                </a:tc>
                <a:extLst>
                  <a:ext uri="{0D108BD9-81ED-4DB2-BD59-A6C34878D82A}">
                    <a16:rowId xmlns:a16="http://schemas.microsoft.com/office/drawing/2014/main" val="1913601116"/>
                  </a:ext>
                </a:extLst>
              </a:tr>
              <a:tr h="428891">
                <a:tc>
                  <a:txBody>
                    <a:bodyPr/>
                    <a:lstStyle/>
                    <a:p>
                      <a:r>
                        <a:rPr lang="en-US" sz="2000" dirty="0">
                          <a:effectLst/>
                        </a:rPr>
                        <a:t>F Statistic</a:t>
                      </a:r>
                    </a:p>
                  </a:txBody>
                  <a:tcPr marL="0" marR="0" marT="0" marB="0" anchor="ctr">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US" sz="2000" dirty="0"/>
                        <a:t>1,429.52</a:t>
                      </a:r>
                    </a:p>
                  </a:txBody>
                  <a:tcPr marL="0" marR="0" marT="0" marB="0" anchor="ctr">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US" sz="2000" dirty="0"/>
                        <a:t> 49.69</a:t>
                      </a:r>
                    </a:p>
                  </a:txBody>
                  <a:tcPr marL="0" marR="0" marT="0" marB="0" anchor="ctr">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US" sz="2000" dirty="0"/>
                        <a:t>214.93</a:t>
                      </a:r>
                    </a:p>
                  </a:txBody>
                  <a:tcPr marL="0" marR="0" marT="0" marB="0" anchor="ctr">
                    <a:lnL>
                      <a:noFill/>
                    </a:lnL>
                    <a:lnR>
                      <a:noFill/>
                    </a:lnR>
                    <a:lnT>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2177896539"/>
                  </a:ext>
                </a:extLst>
              </a:tr>
            </a:tbl>
          </a:graphicData>
        </a:graphic>
      </p:graphicFrame>
      <p:sp>
        <p:nvSpPr>
          <p:cNvPr id="9" name="TextBox 8">
            <a:extLst>
              <a:ext uri="{FF2B5EF4-FFF2-40B4-BE49-F238E27FC236}">
                <a16:creationId xmlns:a16="http://schemas.microsoft.com/office/drawing/2014/main" id="{F94BE165-3EF9-D585-4799-DE59093E50CF}"/>
              </a:ext>
            </a:extLst>
          </p:cNvPr>
          <p:cNvSpPr txBox="1"/>
          <p:nvPr/>
        </p:nvSpPr>
        <p:spPr>
          <a:xfrm>
            <a:off x="147918" y="113257"/>
            <a:ext cx="442408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solidFill>
                  <a:schemeClr val="tx1"/>
                </a:solidFill>
                <a:latin typeface="Josefin Sans"/>
              </a:rPr>
              <a:t>Regression Outputs </a:t>
            </a:r>
          </a:p>
        </p:txBody>
      </p:sp>
      <p:cxnSp>
        <p:nvCxnSpPr>
          <p:cNvPr id="3" name="Straight Connector 2">
            <a:extLst>
              <a:ext uri="{FF2B5EF4-FFF2-40B4-BE49-F238E27FC236}">
                <a16:creationId xmlns:a16="http://schemas.microsoft.com/office/drawing/2014/main" id="{264E106F-2EF9-D1E7-7FCE-2182A2A60B54}"/>
              </a:ext>
            </a:extLst>
          </p:cNvPr>
          <p:cNvCxnSpPr/>
          <p:nvPr/>
        </p:nvCxnSpPr>
        <p:spPr>
          <a:xfrm>
            <a:off x="92364" y="698032"/>
            <a:ext cx="378690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46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841965" y="2123311"/>
            <a:ext cx="3173400" cy="110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Residual vs. Leverage</a:t>
            </a:r>
            <a:endParaRPr sz="2800"/>
          </a:p>
        </p:txBody>
      </p:sp>
      <p:sp>
        <p:nvSpPr>
          <p:cNvPr id="378" name="Google Shape;378;p46"/>
          <p:cNvSpPr txBox="1">
            <a:spLocks noGrp="1"/>
          </p:cNvSpPr>
          <p:nvPr>
            <p:ph type="subTitle" idx="1"/>
          </p:nvPr>
        </p:nvSpPr>
        <p:spPr>
          <a:xfrm>
            <a:off x="841965" y="3227911"/>
            <a:ext cx="3027300" cy="55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No influential outliers in the model</a:t>
            </a:r>
          </a:p>
          <a:p>
            <a:pPr marL="0" lvl="0" indent="0" algn="l" rtl="0">
              <a:spcBef>
                <a:spcPts val="0"/>
              </a:spcBef>
              <a:spcAft>
                <a:spcPts val="0"/>
              </a:spcAft>
              <a:buNone/>
            </a:pPr>
            <a:endParaRPr lang="en-US"/>
          </a:p>
          <a:p>
            <a:pPr marL="0" lvl="0" indent="0" algn="l" rtl="0">
              <a:spcBef>
                <a:spcPts val="0"/>
              </a:spcBef>
              <a:spcAft>
                <a:spcPts val="0"/>
              </a:spcAft>
              <a:buNone/>
            </a:pPr>
            <a:endParaRPr lang="en-US"/>
          </a:p>
        </p:txBody>
      </p:sp>
      <p:pic>
        <p:nvPicPr>
          <p:cNvPr id="6" name="Picture 5" descr="A graph of a number of objects">
            <a:extLst>
              <a:ext uri="{FF2B5EF4-FFF2-40B4-BE49-F238E27FC236}">
                <a16:creationId xmlns:a16="http://schemas.microsoft.com/office/drawing/2014/main" id="{9C3187F6-582F-A3A7-9033-C77DD730DAE6}"/>
              </a:ext>
            </a:extLst>
          </p:cNvPr>
          <p:cNvPicPr>
            <a:picLocks noChangeAspect="1"/>
          </p:cNvPicPr>
          <p:nvPr/>
        </p:nvPicPr>
        <p:blipFill rotWithShape="1">
          <a:blip r:embed="rId3"/>
          <a:srcRect r="2353" b="4657"/>
          <a:stretch/>
        </p:blipFill>
        <p:spPr>
          <a:xfrm>
            <a:off x="4296165" y="689895"/>
            <a:ext cx="4674099" cy="3763710"/>
          </a:xfrm>
          <a:prstGeom prst="rect">
            <a:avLst/>
          </a:prstGeom>
        </p:spPr>
      </p:pic>
    </p:spTree>
    <p:extLst>
      <p:ext uri="{BB962C8B-B14F-4D97-AF65-F5344CB8AC3E}">
        <p14:creationId xmlns:p14="http://schemas.microsoft.com/office/powerpoint/2010/main" val="330972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915117" y="1567133"/>
            <a:ext cx="3173400" cy="6457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Scale – Location</a:t>
            </a:r>
            <a:endParaRPr sz="2800"/>
          </a:p>
        </p:txBody>
      </p:sp>
      <p:sp>
        <p:nvSpPr>
          <p:cNvPr id="378" name="Google Shape;378;p46"/>
          <p:cNvSpPr txBox="1">
            <a:spLocks noGrp="1"/>
          </p:cNvSpPr>
          <p:nvPr>
            <p:ph type="subTitle" idx="1"/>
          </p:nvPr>
        </p:nvSpPr>
        <p:spPr>
          <a:xfrm>
            <a:off x="823677" y="2234192"/>
            <a:ext cx="3027300" cy="558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Residuals are spread closely near the red line</a:t>
            </a:r>
          </a:p>
          <a:p>
            <a:pPr marL="285750" indent="-285750">
              <a:buFont typeface="Arial" panose="020B0604020202020204" pitchFamily="34" charset="0"/>
              <a:buChar char="•"/>
            </a:pPr>
            <a:r>
              <a:rPr lang="en-US" sz="1600"/>
              <a:t>Assumption of equal variance is good as the horizontal line has equally spread points</a:t>
            </a:r>
          </a:p>
          <a:p>
            <a:pPr marL="0" lvl="0" indent="0" algn="l" rtl="0">
              <a:spcBef>
                <a:spcPts val="0"/>
              </a:spcBef>
              <a:spcAft>
                <a:spcPts val="0"/>
              </a:spcAft>
              <a:buNone/>
            </a:pPr>
            <a:endParaRPr lang="en-US" sz="1600"/>
          </a:p>
        </p:txBody>
      </p:sp>
      <p:pic>
        <p:nvPicPr>
          <p:cNvPr id="3" name="Picture 2" descr="A graph of a scale&#10;&#10;Description automatically generated with medium confidence">
            <a:extLst>
              <a:ext uri="{FF2B5EF4-FFF2-40B4-BE49-F238E27FC236}">
                <a16:creationId xmlns:a16="http://schemas.microsoft.com/office/drawing/2014/main" id="{3286722C-3552-3128-225E-E9FABDE85BA2}"/>
              </a:ext>
            </a:extLst>
          </p:cNvPr>
          <p:cNvPicPr>
            <a:picLocks noChangeAspect="1"/>
          </p:cNvPicPr>
          <p:nvPr/>
        </p:nvPicPr>
        <p:blipFill rotWithShape="1">
          <a:blip r:embed="rId3"/>
          <a:srcRect t="2099" r="3269" b="5175"/>
          <a:stretch/>
        </p:blipFill>
        <p:spPr>
          <a:xfrm>
            <a:off x="4289685" y="589280"/>
            <a:ext cx="4781163" cy="3852484"/>
          </a:xfrm>
          <a:prstGeom prst="rect">
            <a:avLst/>
          </a:prstGeom>
        </p:spPr>
      </p:pic>
    </p:spTree>
    <p:extLst>
      <p:ext uri="{BB962C8B-B14F-4D97-AF65-F5344CB8AC3E}">
        <p14:creationId xmlns:p14="http://schemas.microsoft.com/office/powerpoint/2010/main" val="1150500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869397" y="2097485"/>
            <a:ext cx="3173400" cy="55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Q - Q Residual</a:t>
            </a:r>
            <a:endParaRPr sz="2800"/>
          </a:p>
        </p:txBody>
      </p:sp>
      <p:sp>
        <p:nvSpPr>
          <p:cNvPr id="378" name="Google Shape;378;p46"/>
          <p:cNvSpPr txBox="1">
            <a:spLocks noGrp="1"/>
          </p:cNvSpPr>
          <p:nvPr>
            <p:ph type="subTitle" idx="1"/>
          </p:nvPr>
        </p:nvSpPr>
        <p:spPr>
          <a:xfrm>
            <a:off x="867761" y="2731452"/>
            <a:ext cx="3027300" cy="189541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Residuals are normally distributed</a:t>
            </a:r>
          </a:p>
        </p:txBody>
      </p:sp>
      <p:pic>
        <p:nvPicPr>
          <p:cNvPr id="3" name="Picture 2">
            <a:extLst>
              <a:ext uri="{FF2B5EF4-FFF2-40B4-BE49-F238E27FC236}">
                <a16:creationId xmlns:a16="http://schemas.microsoft.com/office/drawing/2014/main" id="{3286722C-3552-3128-225E-E9FABDE85BA2}"/>
              </a:ext>
            </a:extLst>
          </p:cNvPr>
          <p:cNvPicPr>
            <a:picLocks noChangeAspect="1"/>
          </p:cNvPicPr>
          <p:nvPr/>
        </p:nvPicPr>
        <p:blipFill rotWithShape="1">
          <a:blip r:embed="rId3"/>
          <a:srcRect r="4351" b="5215"/>
          <a:stretch/>
        </p:blipFill>
        <p:spPr>
          <a:xfrm>
            <a:off x="4416296" y="424012"/>
            <a:ext cx="4727704" cy="3905245"/>
          </a:xfrm>
          <a:prstGeom prst="rect">
            <a:avLst/>
          </a:prstGeom>
        </p:spPr>
      </p:pic>
    </p:spTree>
    <p:extLst>
      <p:ext uri="{BB962C8B-B14F-4D97-AF65-F5344CB8AC3E}">
        <p14:creationId xmlns:p14="http://schemas.microsoft.com/office/powerpoint/2010/main" val="1238979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7" name="Google Shape;377;p46"/>
          <p:cNvSpPr txBox="1">
            <a:spLocks noGrp="1"/>
          </p:cNvSpPr>
          <p:nvPr>
            <p:ph type="title"/>
          </p:nvPr>
        </p:nvSpPr>
        <p:spPr>
          <a:xfrm>
            <a:off x="782529" y="1758989"/>
            <a:ext cx="3656883" cy="1104600"/>
          </a:xfrm>
          <a:prstGeom prst="rect">
            <a:avLst/>
          </a:prstGeom>
        </p:spPr>
        <p:txBody>
          <a:bodyPr spcFirstLastPara="1" wrap="square" lIns="91425" tIns="91425" rIns="91425" bIns="91425" anchor="t" anchorCtr="0">
            <a:noAutofit/>
          </a:bodyPr>
          <a:lstStyle/>
          <a:p>
            <a:pPr algn="l"/>
            <a:r>
              <a:rPr lang="en-US" sz="2800"/>
              <a:t>Residuals </a:t>
            </a:r>
            <a:r>
              <a:rPr lang="en" sz="2800"/>
              <a:t>vs. Fitted</a:t>
            </a:r>
            <a:endParaRPr lang="en-US" sz="2800"/>
          </a:p>
        </p:txBody>
      </p:sp>
      <p:sp>
        <p:nvSpPr>
          <p:cNvPr id="378" name="Google Shape;378;p46"/>
          <p:cNvSpPr txBox="1">
            <a:spLocks noGrp="1"/>
          </p:cNvSpPr>
          <p:nvPr>
            <p:ph type="subTitle" idx="1"/>
          </p:nvPr>
        </p:nvSpPr>
        <p:spPr>
          <a:xfrm>
            <a:off x="782529" y="2416549"/>
            <a:ext cx="3438576" cy="167452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The red line is close to the dashed line</a:t>
            </a:r>
          </a:p>
          <a:p>
            <a:pPr marL="285750" indent="-285750">
              <a:buFont typeface="Arial" panose="020B0604020202020204" pitchFamily="34" charset="0"/>
              <a:buChar char="•"/>
            </a:pPr>
            <a:r>
              <a:rPr lang="en-US" sz="1600"/>
              <a:t>As we move to the right on the x-axis, the spread of the residuals seems to be increasing </a:t>
            </a:r>
          </a:p>
        </p:txBody>
      </p:sp>
      <p:pic>
        <p:nvPicPr>
          <p:cNvPr id="3" name="Picture 2">
            <a:extLst>
              <a:ext uri="{FF2B5EF4-FFF2-40B4-BE49-F238E27FC236}">
                <a16:creationId xmlns:a16="http://schemas.microsoft.com/office/drawing/2014/main" id="{3286722C-3552-3128-225E-E9FABDE85BA2}"/>
              </a:ext>
            </a:extLst>
          </p:cNvPr>
          <p:cNvPicPr>
            <a:picLocks noChangeAspect="1"/>
          </p:cNvPicPr>
          <p:nvPr/>
        </p:nvPicPr>
        <p:blipFill rotWithShape="1">
          <a:blip r:embed="rId3"/>
          <a:srcRect r="3737" b="6044"/>
          <a:stretch/>
        </p:blipFill>
        <p:spPr>
          <a:xfrm>
            <a:off x="4353693" y="481012"/>
            <a:ext cx="4726299" cy="3871074"/>
          </a:xfrm>
          <a:prstGeom prst="rect">
            <a:avLst/>
          </a:prstGeom>
        </p:spPr>
      </p:pic>
    </p:spTree>
    <p:extLst>
      <p:ext uri="{BB962C8B-B14F-4D97-AF65-F5344CB8AC3E}">
        <p14:creationId xmlns:p14="http://schemas.microsoft.com/office/powerpoint/2010/main" val="3859095322"/>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28</Slides>
  <Notes>23</Notes>
  <HiddenSlides>0</HiddenSlide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Atlas</vt:lpstr>
      <vt:lpstr>PowerPoint Presentation</vt:lpstr>
      <vt:lpstr>Roadmap</vt:lpstr>
      <vt:lpstr>Dataset</vt:lpstr>
      <vt:lpstr>Findings</vt:lpstr>
      <vt:lpstr>PowerPoint Presentation</vt:lpstr>
      <vt:lpstr>Residual vs. Leverage</vt:lpstr>
      <vt:lpstr>Scale – Location</vt:lpstr>
      <vt:lpstr>Q - Q Residual</vt:lpstr>
      <vt:lpstr>Residuals vs. Fitted</vt:lpstr>
      <vt:lpstr>Disbursements to Date vs. Total State Awards</vt:lpstr>
      <vt:lpstr>Total State Awards by Industry &amp; Region </vt:lpstr>
      <vt:lpstr>Total State Awards by Program </vt:lpstr>
      <vt:lpstr>PowerPoint Presentation</vt:lpstr>
      <vt:lpstr>Results: Region</vt:lpstr>
      <vt:lpstr>Results: Industry &amp; Program</vt:lpstr>
      <vt:lpstr>PowerPoint Presentation</vt:lpstr>
      <vt:lpstr>PowerPoint Presentation</vt:lpstr>
      <vt:lpstr>Conclusion - Recommendations</vt:lpstr>
      <vt:lpstr>Thank you! Questions?</vt:lpstr>
      <vt:lpstr>Appendix</vt:lpstr>
      <vt:lpstr>Dataset and Resources</vt:lpstr>
      <vt:lpstr>Variables Description</vt:lpstr>
      <vt:lpstr>Variables Description</vt:lpstr>
      <vt:lpstr>Quantitative Summary Table</vt:lpstr>
      <vt:lpstr>Categorical Summary Table</vt:lpstr>
      <vt:lpstr>Regression Summary - Before &amp; After Log Transformation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Allocation of public investments    </dc:title>
  <cp:revision>41</cp:revision>
  <dcterms:modified xsi:type="dcterms:W3CDTF">2023-10-30T02:46:59Z</dcterms:modified>
</cp:coreProperties>
</file>

<file path=docProps/thumbnail.jpeg>
</file>